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4"/>
  </p:sldMasterIdLst>
  <p:notesMasterIdLst>
    <p:notesMasterId r:id="rId24"/>
  </p:notesMasterIdLst>
  <p:sldIdLst>
    <p:sldId id="256" r:id="rId5"/>
    <p:sldId id="706" r:id="rId6"/>
    <p:sldId id="371" r:id="rId7"/>
    <p:sldId id="712" r:id="rId8"/>
    <p:sldId id="713" r:id="rId9"/>
    <p:sldId id="320" r:id="rId10"/>
    <p:sldId id="321" r:id="rId11"/>
    <p:sldId id="378" r:id="rId12"/>
    <p:sldId id="395" r:id="rId13"/>
    <p:sldId id="707" r:id="rId14"/>
    <p:sldId id="708" r:id="rId15"/>
    <p:sldId id="419" r:id="rId16"/>
    <p:sldId id="709" r:id="rId17"/>
    <p:sldId id="351" r:id="rId18"/>
    <p:sldId id="2766" r:id="rId19"/>
    <p:sldId id="2772" r:id="rId20"/>
    <p:sldId id="271" r:id="rId21"/>
    <p:sldId id="289" r:id="rId22"/>
    <p:sldId id="264" r:id="rId23"/>
  </p:sldIdLst>
  <p:sldSz cx="12192000" cy="6858000"/>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14F4AB-20F0-B425-8FE5-682B4DB24D8C}" name="Rachel Sherrard" initials="RS" userId="S::Rachel.Sherrard@nerc.net::ad0a2146-1df2-4cb4-876d-6847c75b73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96E"/>
    <a:srgbClr val="E7BB19"/>
    <a:srgbClr val="163E64"/>
    <a:srgbClr val="AFCDE3"/>
    <a:srgbClr val="5D85A9"/>
    <a:srgbClr val="204C81"/>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F2D95-1D81-47F6-89C6-529155DB035A}" v="3" dt="2025-08-19T12:27:3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02" autoAdjust="0"/>
  </p:normalViewPr>
  <p:slideViewPr>
    <p:cSldViewPr>
      <p:cViewPr varScale="1">
        <p:scale>
          <a:sx n="97" d="100"/>
          <a:sy n="97" d="100"/>
        </p:scale>
        <p:origin x="90" y="6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o Serna" userId="df559997-dfba-4b5f-95fb-285489e69ce7" providerId="ADAL" clId="{6BAF2D95-1D81-47F6-89C6-529155DB035A}"/>
    <pc:docChg chg="undo custSel addSld delSld modSld">
      <pc:chgData name="Camilo Serna" userId="df559997-dfba-4b5f-95fb-285489e69ce7" providerId="ADAL" clId="{6BAF2D95-1D81-47F6-89C6-529155DB035A}" dt="2025-08-19T12:27:37.763" v="207" actId="1076"/>
      <pc:docMkLst>
        <pc:docMk/>
      </pc:docMkLst>
      <pc:sldChg chg="modSp mod">
        <pc:chgData name="Camilo Serna" userId="df559997-dfba-4b5f-95fb-285489e69ce7" providerId="ADAL" clId="{6BAF2D95-1D81-47F6-89C6-529155DB035A}" dt="2025-08-18T19:53:51.831" v="158" actId="20577"/>
        <pc:sldMkLst>
          <pc:docMk/>
          <pc:sldMk cId="578419681" sldId="271"/>
        </pc:sldMkLst>
        <pc:spChg chg="mod">
          <ac:chgData name="Camilo Serna" userId="df559997-dfba-4b5f-95fb-285489e69ce7" providerId="ADAL" clId="{6BAF2D95-1D81-47F6-89C6-529155DB035A}" dt="2025-08-18T19:50:48.252" v="10" actId="20577"/>
          <ac:spMkLst>
            <pc:docMk/>
            <pc:sldMk cId="578419681" sldId="271"/>
            <ac:spMk id="4" creationId="{F36D20A9-CEA8-5C98-B9AF-7F5E2162063B}"/>
          </ac:spMkLst>
        </pc:spChg>
        <pc:spChg chg="mod">
          <ac:chgData name="Camilo Serna" userId="df559997-dfba-4b5f-95fb-285489e69ce7" providerId="ADAL" clId="{6BAF2D95-1D81-47F6-89C6-529155DB035A}" dt="2025-08-18T19:53:51.831" v="158" actId="20577"/>
          <ac:spMkLst>
            <pc:docMk/>
            <pc:sldMk cId="578419681" sldId="271"/>
            <ac:spMk id="15" creationId="{B42D038A-C21E-94E2-05C1-07183B2FF13F}"/>
          </ac:spMkLst>
        </pc:spChg>
        <pc:spChg chg="mod">
          <ac:chgData name="Camilo Serna" userId="df559997-dfba-4b5f-95fb-285489e69ce7" providerId="ADAL" clId="{6BAF2D95-1D81-47F6-89C6-529155DB035A}" dt="2025-08-18T19:50:16.804" v="1" actId="6549"/>
          <ac:spMkLst>
            <pc:docMk/>
            <pc:sldMk cId="578419681" sldId="271"/>
            <ac:spMk id="16" creationId="{8B7314AF-7D9B-DB55-A8BD-C7EB89F7FE06}"/>
          </ac:spMkLst>
        </pc:spChg>
      </pc:sldChg>
      <pc:sldChg chg="modSp mod">
        <pc:chgData name="Camilo Serna" userId="df559997-dfba-4b5f-95fb-285489e69ce7" providerId="ADAL" clId="{6BAF2D95-1D81-47F6-89C6-529155DB035A}" dt="2025-08-19T12:26:26.087" v="181" actId="20577"/>
        <pc:sldMkLst>
          <pc:docMk/>
          <pc:sldMk cId="3727745845" sldId="351"/>
        </pc:sldMkLst>
        <pc:spChg chg="mod">
          <ac:chgData name="Camilo Serna" userId="df559997-dfba-4b5f-95fb-285489e69ce7" providerId="ADAL" clId="{6BAF2D95-1D81-47F6-89C6-529155DB035A}" dt="2025-08-19T12:26:26.087" v="181" actId="20577"/>
          <ac:spMkLst>
            <pc:docMk/>
            <pc:sldMk cId="3727745845" sldId="351"/>
            <ac:spMk id="3" creationId="{0BF0D00A-5EAB-9EA4-ADC0-7F6680B677C8}"/>
          </ac:spMkLst>
        </pc:spChg>
      </pc:sldChg>
      <pc:sldChg chg="modSp">
        <pc:chgData name="Camilo Serna" userId="df559997-dfba-4b5f-95fb-285489e69ce7" providerId="ADAL" clId="{6BAF2D95-1D81-47F6-89C6-529155DB035A}" dt="2025-08-19T12:25:52.554" v="159" actId="20577"/>
        <pc:sldMkLst>
          <pc:docMk/>
          <pc:sldMk cId="2561985461" sldId="378"/>
        </pc:sldMkLst>
        <pc:graphicFrameChg chg="mod">
          <ac:chgData name="Camilo Serna" userId="df559997-dfba-4b5f-95fb-285489e69ce7" providerId="ADAL" clId="{6BAF2D95-1D81-47F6-89C6-529155DB035A}" dt="2025-08-19T12:25:52.554" v="159" actId="20577"/>
          <ac:graphicFrameMkLst>
            <pc:docMk/>
            <pc:sldMk cId="2561985461" sldId="378"/>
            <ac:graphicFrameMk id="5" creationId="{D621FC74-C261-B465-1D8D-56E26070A7F5}"/>
          </ac:graphicFrameMkLst>
        </pc:graphicFrameChg>
      </pc:sldChg>
      <pc:sldChg chg="modSp">
        <pc:chgData name="Camilo Serna" userId="df559997-dfba-4b5f-95fb-285489e69ce7" providerId="ADAL" clId="{6BAF2D95-1D81-47F6-89C6-529155DB035A}" dt="2025-08-19T12:27:37.763" v="207" actId="1076"/>
        <pc:sldMkLst>
          <pc:docMk/>
          <pc:sldMk cId="3454218885" sldId="395"/>
        </pc:sldMkLst>
        <pc:spChg chg="mod">
          <ac:chgData name="Camilo Serna" userId="df559997-dfba-4b5f-95fb-285489e69ce7" providerId="ADAL" clId="{6BAF2D95-1D81-47F6-89C6-529155DB035A}" dt="2025-08-19T12:27:37.763" v="207" actId="1076"/>
          <ac:spMkLst>
            <pc:docMk/>
            <pc:sldMk cId="3454218885" sldId="395"/>
            <ac:spMk id="8" creationId="{7B799E41-7085-B818-D39E-E56BC248302E}"/>
          </ac:spMkLst>
        </pc:spChg>
        <pc:spChg chg="mod">
          <ac:chgData name="Camilo Serna" userId="df559997-dfba-4b5f-95fb-285489e69ce7" providerId="ADAL" clId="{6BAF2D95-1D81-47F6-89C6-529155DB035A}" dt="2025-08-19T12:27:37.763" v="207" actId="1076"/>
          <ac:spMkLst>
            <pc:docMk/>
            <pc:sldMk cId="3454218885" sldId="395"/>
            <ac:spMk id="9" creationId="{8B8449AE-7979-E169-66FE-120E61F0B2C6}"/>
          </ac:spMkLst>
        </pc:spChg>
        <pc:spChg chg="mod">
          <ac:chgData name="Camilo Serna" userId="df559997-dfba-4b5f-95fb-285489e69ce7" providerId="ADAL" clId="{6BAF2D95-1D81-47F6-89C6-529155DB035A}" dt="2025-08-19T12:27:37.763" v="207" actId="1076"/>
          <ac:spMkLst>
            <pc:docMk/>
            <pc:sldMk cId="3454218885" sldId="395"/>
            <ac:spMk id="10" creationId="{377CD204-AB46-079C-B4BB-CB6DAA80B78A}"/>
          </ac:spMkLst>
        </pc:spChg>
        <pc:spChg chg="mod">
          <ac:chgData name="Camilo Serna" userId="df559997-dfba-4b5f-95fb-285489e69ce7" providerId="ADAL" clId="{6BAF2D95-1D81-47F6-89C6-529155DB035A}" dt="2025-08-19T12:27:37.763" v="207" actId="1076"/>
          <ac:spMkLst>
            <pc:docMk/>
            <pc:sldMk cId="3454218885" sldId="395"/>
            <ac:spMk id="11" creationId="{95D12153-649B-A477-8313-E8CDD4C8CD14}"/>
          </ac:spMkLst>
        </pc:spChg>
        <pc:spChg chg="mod">
          <ac:chgData name="Camilo Serna" userId="df559997-dfba-4b5f-95fb-285489e69ce7" providerId="ADAL" clId="{6BAF2D95-1D81-47F6-89C6-529155DB035A}" dt="2025-08-19T12:27:37.763" v="207" actId="1076"/>
          <ac:spMkLst>
            <pc:docMk/>
            <pc:sldMk cId="3454218885" sldId="395"/>
            <ac:spMk id="34" creationId="{518A56CE-F26B-3247-D8D5-548C3267592C}"/>
          </ac:spMkLst>
        </pc:spChg>
        <pc:spChg chg="mod">
          <ac:chgData name="Camilo Serna" userId="df559997-dfba-4b5f-95fb-285489e69ce7" providerId="ADAL" clId="{6BAF2D95-1D81-47F6-89C6-529155DB035A}" dt="2025-08-19T12:27:37.763" v="207" actId="1076"/>
          <ac:spMkLst>
            <pc:docMk/>
            <pc:sldMk cId="3454218885" sldId="395"/>
            <ac:spMk id="35" creationId="{53FFA290-E93D-369C-A1F5-4E8FF22A9F00}"/>
          </ac:spMkLst>
        </pc:spChg>
        <pc:picChg chg="mod">
          <ac:chgData name="Camilo Serna" userId="df559997-dfba-4b5f-95fb-285489e69ce7" providerId="ADAL" clId="{6BAF2D95-1D81-47F6-89C6-529155DB035A}" dt="2025-08-19T12:27:37.763" v="207" actId="1076"/>
          <ac:picMkLst>
            <pc:docMk/>
            <pc:sldMk cId="3454218885" sldId="395"/>
            <ac:picMk id="20" creationId="{E09A92B7-A791-9ED9-7D5B-6C338986E832}"/>
          </ac:picMkLst>
        </pc:picChg>
        <pc:picChg chg="mod">
          <ac:chgData name="Camilo Serna" userId="df559997-dfba-4b5f-95fb-285489e69ce7" providerId="ADAL" clId="{6BAF2D95-1D81-47F6-89C6-529155DB035A}" dt="2025-08-19T12:27:37.763" v="207" actId="1076"/>
          <ac:picMkLst>
            <pc:docMk/>
            <pc:sldMk cId="3454218885" sldId="395"/>
            <ac:picMk id="23" creationId="{57533B88-B6AA-7A58-C02E-843F2CB919D3}"/>
          </ac:picMkLst>
        </pc:picChg>
        <pc:picChg chg="mod">
          <ac:chgData name="Camilo Serna" userId="df559997-dfba-4b5f-95fb-285489e69ce7" providerId="ADAL" clId="{6BAF2D95-1D81-47F6-89C6-529155DB035A}" dt="2025-08-19T12:27:37.763" v="207" actId="1076"/>
          <ac:picMkLst>
            <pc:docMk/>
            <pc:sldMk cId="3454218885" sldId="395"/>
            <ac:picMk id="24" creationId="{636E4C00-9441-64BA-041C-235BC4FF70AA}"/>
          </ac:picMkLst>
        </pc:picChg>
        <pc:picChg chg="mod">
          <ac:chgData name="Camilo Serna" userId="df559997-dfba-4b5f-95fb-285489e69ce7" providerId="ADAL" clId="{6BAF2D95-1D81-47F6-89C6-529155DB035A}" dt="2025-08-19T12:27:37.763" v="207" actId="1076"/>
          <ac:picMkLst>
            <pc:docMk/>
            <pc:sldMk cId="3454218885" sldId="395"/>
            <ac:picMk id="33" creationId="{FF435727-6D38-C1F4-DD19-5025DB06B37A}"/>
          </ac:picMkLst>
        </pc:picChg>
      </pc:sldChg>
      <pc:sldChg chg="addSp delSp modSp mod">
        <pc:chgData name="Camilo Serna" userId="df559997-dfba-4b5f-95fb-285489e69ce7" providerId="ADAL" clId="{6BAF2D95-1D81-47F6-89C6-529155DB035A}" dt="2025-08-19T12:26:51.295" v="206" actId="255"/>
        <pc:sldMkLst>
          <pc:docMk/>
          <pc:sldMk cId="969720005" sldId="2766"/>
        </pc:sldMkLst>
        <pc:spChg chg="mod">
          <ac:chgData name="Camilo Serna" userId="df559997-dfba-4b5f-95fb-285489e69ce7" providerId="ADAL" clId="{6BAF2D95-1D81-47F6-89C6-529155DB035A}" dt="2025-08-19T12:26:34.536" v="204" actId="20577"/>
          <ac:spMkLst>
            <pc:docMk/>
            <pc:sldMk cId="969720005" sldId="2766"/>
            <ac:spMk id="9" creationId="{1465D2A4-AF97-751C-C3DB-53F03E5EC0A5}"/>
          </ac:spMkLst>
        </pc:spChg>
        <pc:spChg chg="mod">
          <ac:chgData name="Camilo Serna" userId="df559997-dfba-4b5f-95fb-285489e69ce7" providerId="ADAL" clId="{6BAF2D95-1D81-47F6-89C6-529155DB035A}" dt="2025-08-18T19:51:20.973" v="22" actId="113"/>
          <ac:spMkLst>
            <pc:docMk/>
            <pc:sldMk cId="969720005" sldId="2766"/>
            <ac:spMk id="10" creationId="{677BD26C-EC16-CD8D-A354-15E49BF45674}"/>
          </ac:spMkLst>
        </pc:spChg>
        <pc:spChg chg="mod">
          <ac:chgData name="Camilo Serna" userId="df559997-dfba-4b5f-95fb-285489e69ce7" providerId="ADAL" clId="{6BAF2D95-1D81-47F6-89C6-529155DB035A}" dt="2025-08-18T19:51:24.703" v="23" actId="113"/>
          <ac:spMkLst>
            <pc:docMk/>
            <pc:sldMk cId="969720005" sldId="2766"/>
            <ac:spMk id="13" creationId="{2D41900E-AE9F-8E91-4A58-883E06FD091A}"/>
          </ac:spMkLst>
        </pc:spChg>
        <pc:spChg chg="add del mod">
          <ac:chgData name="Camilo Serna" userId="df559997-dfba-4b5f-95fb-285489e69ce7" providerId="ADAL" clId="{6BAF2D95-1D81-47F6-89C6-529155DB035A}" dt="2025-08-19T12:26:45.735" v="205" actId="255"/>
          <ac:spMkLst>
            <pc:docMk/>
            <pc:sldMk cId="969720005" sldId="2766"/>
            <ac:spMk id="18" creationId="{0FA31EE7-D045-3C8E-5AC8-EE3F736AAC29}"/>
          </ac:spMkLst>
        </pc:spChg>
        <pc:spChg chg="mod">
          <ac:chgData name="Camilo Serna" userId="df559997-dfba-4b5f-95fb-285489e69ce7" providerId="ADAL" clId="{6BAF2D95-1D81-47F6-89C6-529155DB035A}" dt="2025-08-19T12:26:51.295" v="206" actId="255"/>
          <ac:spMkLst>
            <pc:docMk/>
            <pc:sldMk cId="969720005" sldId="2766"/>
            <ac:spMk id="22" creationId="{FB7D317F-D8C9-112D-4B0F-85782C083980}"/>
          </ac:spMkLst>
        </pc:spChg>
        <pc:spChg chg="mod">
          <ac:chgData name="Camilo Serna" userId="df559997-dfba-4b5f-95fb-285489e69ce7" providerId="ADAL" clId="{6BAF2D95-1D81-47F6-89C6-529155DB035A}" dt="2025-08-19T12:26:51.295" v="206" actId="255"/>
          <ac:spMkLst>
            <pc:docMk/>
            <pc:sldMk cId="969720005" sldId="2766"/>
            <ac:spMk id="26" creationId="{56C41D7F-1E13-AB62-2F6B-C09C57FC59DB}"/>
          </ac:spMkLst>
        </pc:spChg>
      </pc:sldChg>
      <pc:sldChg chg="modSp add mod">
        <pc:chgData name="Camilo Serna" userId="df559997-dfba-4b5f-95fb-285489e69ce7" providerId="ADAL" clId="{6BAF2D95-1D81-47F6-89C6-529155DB035A}" dt="2025-08-18T19:53:34.925" v="148" actId="20577"/>
        <pc:sldMkLst>
          <pc:docMk/>
          <pc:sldMk cId="2794845761" sldId="2772"/>
        </pc:sldMkLst>
        <pc:spChg chg="mod">
          <ac:chgData name="Camilo Serna" userId="df559997-dfba-4b5f-95fb-285489e69ce7" providerId="ADAL" clId="{6BAF2D95-1D81-47F6-89C6-529155DB035A}" dt="2025-08-18T19:53:34.925" v="148" actId="20577"/>
          <ac:spMkLst>
            <pc:docMk/>
            <pc:sldMk cId="2794845761" sldId="2772"/>
            <ac:spMk id="2" creationId="{315A052C-DD63-F9A4-9952-B8CFA2D9D171}"/>
          </ac:spMkLst>
        </pc:spChg>
        <pc:spChg chg="mod">
          <ac:chgData name="Camilo Serna" userId="df559997-dfba-4b5f-95fb-285489e69ce7" providerId="ADAL" clId="{6BAF2D95-1D81-47F6-89C6-529155DB035A}" dt="2025-08-18T19:52:27.695" v="67" actId="5793"/>
          <ac:spMkLst>
            <pc:docMk/>
            <pc:sldMk cId="2794845761" sldId="2772"/>
            <ac:spMk id="3" creationId="{5B406A41-AF01-169A-D32D-AC09ECF757DB}"/>
          </ac:spMkLst>
        </pc:spChg>
      </pc:sldChg>
      <pc:sldChg chg="del">
        <pc:chgData name="Camilo Serna" userId="df559997-dfba-4b5f-95fb-285489e69ce7" providerId="ADAL" clId="{6BAF2D95-1D81-47F6-89C6-529155DB035A}" dt="2025-08-18T19:51:57.151" v="27" actId="2696"/>
        <pc:sldMkLst>
          <pc:docMk/>
          <pc:sldMk cId="3003060025" sldId="27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C4CC9-8302-4A2C-9D3E-17862CD86DB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1275A2-34B5-4501-A7E8-AD9FD1DFB684}">
      <dgm:prSet phldrT="[Text]"/>
      <dgm:spPr/>
      <dgm:t>
        <a:bodyPr/>
        <a:lstStyle/>
        <a:p>
          <a:r>
            <a:rPr lang="en-US" dirty="0"/>
            <a:t>Over half of North America is at risk of energy shortfalls over the next 10 years</a:t>
          </a:r>
        </a:p>
      </dgm:t>
    </dgm:pt>
    <dgm:pt modelId="{489C3B8B-421D-481B-A134-EC69C6472272}" type="parTrans" cxnId="{774DCB28-929B-459A-9DCD-DFE49803CBE2}">
      <dgm:prSet/>
      <dgm:spPr/>
      <dgm:t>
        <a:bodyPr/>
        <a:lstStyle/>
        <a:p>
          <a:endParaRPr lang="en-US"/>
        </a:p>
      </dgm:t>
    </dgm:pt>
    <dgm:pt modelId="{E6F4048B-003A-4AF0-9A87-371FE09E4A98}" type="sibTrans" cxnId="{774DCB28-929B-459A-9DCD-DFE49803CBE2}">
      <dgm:prSet/>
      <dgm:spPr/>
      <dgm:t>
        <a:bodyPr/>
        <a:lstStyle/>
        <a:p>
          <a:endParaRPr lang="en-US"/>
        </a:p>
      </dgm:t>
    </dgm:pt>
    <dgm:pt modelId="{FA46A7E2-042A-41C3-86BC-66E3FF073570}">
      <dgm:prSet phldrT="[Text]"/>
      <dgm:spPr/>
      <dgm:t>
        <a:bodyPr/>
        <a:lstStyle/>
        <a:p>
          <a:r>
            <a:rPr lang="en-US" dirty="0"/>
            <a:t>Demand growth is rising rapidly driven by electrification, data centers, and industrial load</a:t>
          </a:r>
        </a:p>
      </dgm:t>
    </dgm:pt>
    <dgm:pt modelId="{F4DC662A-16AA-419C-8422-F4FFB837318E}" type="parTrans" cxnId="{514318D0-5A98-42CC-8F92-94EBA7004166}">
      <dgm:prSet/>
      <dgm:spPr/>
      <dgm:t>
        <a:bodyPr/>
        <a:lstStyle/>
        <a:p>
          <a:endParaRPr lang="en-US"/>
        </a:p>
      </dgm:t>
    </dgm:pt>
    <dgm:pt modelId="{E7450116-EE01-49B5-8B45-45840D7EB67B}" type="sibTrans" cxnId="{514318D0-5A98-42CC-8F92-94EBA7004166}">
      <dgm:prSet/>
      <dgm:spPr/>
      <dgm:t>
        <a:bodyPr/>
        <a:lstStyle/>
        <a:p>
          <a:endParaRPr lang="en-US"/>
        </a:p>
      </dgm:t>
    </dgm:pt>
    <dgm:pt modelId="{8D739031-CBD5-4F8B-AAFF-0A233386DFA3}">
      <dgm:prSet phldrT="[Text]"/>
      <dgm:spPr/>
      <dgm:t>
        <a:bodyPr/>
        <a:lstStyle/>
        <a:p>
          <a:r>
            <a:rPr lang="en-US" dirty="0"/>
            <a:t>Interconnection queues are robust, dominated by weather-dependent resources</a:t>
          </a:r>
        </a:p>
      </dgm:t>
    </dgm:pt>
    <dgm:pt modelId="{5B7EC491-4EAC-4315-B70A-70B8354B65CA}" type="parTrans" cxnId="{DDEF9CF4-DB48-4C53-B471-EBC6D3F2E142}">
      <dgm:prSet/>
      <dgm:spPr/>
      <dgm:t>
        <a:bodyPr/>
        <a:lstStyle/>
        <a:p>
          <a:endParaRPr lang="en-US"/>
        </a:p>
      </dgm:t>
    </dgm:pt>
    <dgm:pt modelId="{2719F861-9EAE-43DA-A869-4608B9438CF8}" type="sibTrans" cxnId="{DDEF9CF4-DB48-4C53-B471-EBC6D3F2E142}">
      <dgm:prSet/>
      <dgm:spPr/>
      <dgm:t>
        <a:bodyPr/>
        <a:lstStyle/>
        <a:p>
          <a:endParaRPr lang="en-US"/>
        </a:p>
      </dgm:t>
    </dgm:pt>
    <dgm:pt modelId="{26B10D7F-7B2D-478E-9FEB-C1AA14B87AFE}">
      <dgm:prSet phldrT="[Text]"/>
      <dgm:spPr/>
      <dgm:t>
        <a:bodyPr/>
        <a:lstStyle/>
        <a:p>
          <a:r>
            <a:rPr lang="en-US" dirty="0"/>
            <a:t>The criticality of the natural gas system to support electric demand swings intensifies</a:t>
          </a:r>
        </a:p>
      </dgm:t>
    </dgm:pt>
    <dgm:pt modelId="{B0137800-4DFA-408E-A23E-84E16BFFDD17}" type="parTrans" cxnId="{89794343-A83B-485C-AC60-9B588F159E65}">
      <dgm:prSet/>
      <dgm:spPr/>
      <dgm:t>
        <a:bodyPr/>
        <a:lstStyle/>
        <a:p>
          <a:endParaRPr lang="en-US"/>
        </a:p>
      </dgm:t>
    </dgm:pt>
    <dgm:pt modelId="{5D27D486-13E1-44C0-B2C3-B0E0FED256CD}" type="sibTrans" cxnId="{89794343-A83B-485C-AC60-9B588F159E65}">
      <dgm:prSet/>
      <dgm:spPr/>
      <dgm:t>
        <a:bodyPr/>
        <a:lstStyle/>
        <a:p>
          <a:endParaRPr lang="en-US"/>
        </a:p>
      </dgm:t>
    </dgm:pt>
    <dgm:pt modelId="{9AA97480-256C-439F-837A-CD02CCB3A879}">
      <dgm:prSet phldrT="[Text]"/>
      <dgm:spPr/>
      <dgm:t>
        <a:bodyPr/>
        <a:lstStyle/>
        <a:p>
          <a:r>
            <a:rPr lang="en-US" dirty="0"/>
            <a:t>Projected generator retirements remain at significant high levels</a:t>
          </a:r>
        </a:p>
      </dgm:t>
    </dgm:pt>
    <dgm:pt modelId="{2983D03F-6591-4A2B-884B-8A84DF58BD33}" type="parTrans" cxnId="{F2B8A922-398A-465C-92D5-E2F8DC1917A1}">
      <dgm:prSet/>
      <dgm:spPr/>
      <dgm:t>
        <a:bodyPr/>
        <a:lstStyle/>
        <a:p>
          <a:endParaRPr lang="en-US"/>
        </a:p>
      </dgm:t>
    </dgm:pt>
    <dgm:pt modelId="{0949940B-85F1-4802-9936-3BA989F3BA27}" type="sibTrans" cxnId="{F2B8A922-398A-465C-92D5-E2F8DC1917A1}">
      <dgm:prSet/>
      <dgm:spPr/>
      <dgm:t>
        <a:bodyPr/>
        <a:lstStyle/>
        <a:p>
          <a:endParaRPr lang="en-US"/>
        </a:p>
      </dgm:t>
    </dgm:pt>
    <dgm:pt modelId="{6578C382-A984-4A19-A0E7-8546A5FFC040}" type="pres">
      <dgm:prSet presAssocID="{A3DC4CC9-8302-4A2C-9D3E-17862CD86DBC}" presName="Name0" presStyleCnt="0">
        <dgm:presLayoutVars>
          <dgm:chMax val="7"/>
          <dgm:chPref val="7"/>
          <dgm:dir/>
        </dgm:presLayoutVars>
      </dgm:prSet>
      <dgm:spPr/>
    </dgm:pt>
    <dgm:pt modelId="{0C1DE164-8835-4A6A-81E7-919DC8387ECE}" type="pres">
      <dgm:prSet presAssocID="{A3DC4CC9-8302-4A2C-9D3E-17862CD86DBC}" presName="Name1" presStyleCnt="0"/>
      <dgm:spPr/>
    </dgm:pt>
    <dgm:pt modelId="{53E46135-AC3F-4527-9DFA-4F7383C08241}" type="pres">
      <dgm:prSet presAssocID="{A3DC4CC9-8302-4A2C-9D3E-17862CD86DBC}" presName="cycle" presStyleCnt="0"/>
      <dgm:spPr/>
    </dgm:pt>
    <dgm:pt modelId="{C28A2CAF-5FA7-44DB-B9A7-E983F1A6BECF}" type="pres">
      <dgm:prSet presAssocID="{A3DC4CC9-8302-4A2C-9D3E-17862CD86DBC}" presName="srcNode" presStyleLbl="node1" presStyleIdx="0" presStyleCnt="5"/>
      <dgm:spPr/>
    </dgm:pt>
    <dgm:pt modelId="{E7A1BFF9-53D9-410B-A9BB-16137640C3DF}" type="pres">
      <dgm:prSet presAssocID="{A3DC4CC9-8302-4A2C-9D3E-17862CD86DBC}" presName="conn" presStyleLbl="parChTrans1D2" presStyleIdx="0" presStyleCnt="1"/>
      <dgm:spPr/>
    </dgm:pt>
    <dgm:pt modelId="{EC45E4CC-CC34-49F0-A739-7307ED6D4529}" type="pres">
      <dgm:prSet presAssocID="{A3DC4CC9-8302-4A2C-9D3E-17862CD86DBC}" presName="extraNode" presStyleLbl="node1" presStyleIdx="0" presStyleCnt="5"/>
      <dgm:spPr/>
    </dgm:pt>
    <dgm:pt modelId="{7A95FA22-4554-4D49-B25A-B0345FCFFD00}" type="pres">
      <dgm:prSet presAssocID="{A3DC4CC9-8302-4A2C-9D3E-17862CD86DBC}" presName="dstNode" presStyleLbl="node1" presStyleIdx="0" presStyleCnt="5"/>
      <dgm:spPr/>
    </dgm:pt>
    <dgm:pt modelId="{AF623447-FE85-4986-94CC-16E41E2D05D4}" type="pres">
      <dgm:prSet presAssocID="{031275A2-34B5-4501-A7E8-AD9FD1DFB684}" presName="text_1" presStyleLbl="node1" presStyleIdx="0" presStyleCnt="5">
        <dgm:presLayoutVars>
          <dgm:bulletEnabled val="1"/>
        </dgm:presLayoutVars>
      </dgm:prSet>
      <dgm:spPr/>
    </dgm:pt>
    <dgm:pt modelId="{0EC79FF5-6EC5-4AD9-B487-C807DE218E47}" type="pres">
      <dgm:prSet presAssocID="{031275A2-34B5-4501-A7E8-AD9FD1DFB684}" presName="accent_1" presStyleCnt="0"/>
      <dgm:spPr/>
    </dgm:pt>
    <dgm:pt modelId="{DCA9B0E9-8DF0-47DB-AF08-EE22B51BEBF1}" type="pres">
      <dgm:prSet presAssocID="{031275A2-34B5-4501-A7E8-AD9FD1DFB684}" presName="accentRepeatNode" presStyleLbl="solidFgAcc1" presStyleIdx="0" presStyleCnt="5" custScaleX="121000" custScaleY="121000"/>
      <dgm:spPr/>
    </dgm:pt>
    <dgm:pt modelId="{0936902F-941A-4879-92AE-6AA85D786281}" type="pres">
      <dgm:prSet presAssocID="{9AA97480-256C-439F-837A-CD02CCB3A879}" presName="text_2" presStyleLbl="node1" presStyleIdx="1" presStyleCnt="5">
        <dgm:presLayoutVars>
          <dgm:bulletEnabled val="1"/>
        </dgm:presLayoutVars>
      </dgm:prSet>
      <dgm:spPr/>
    </dgm:pt>
    <dgm:pt modelId="{B02DC78A-B39F-4A4B-B072-261B2F9E3F71}" type="pres">
      <dgm:prSet presAssocID="{9AA97480-256C-439F-837A-CD02CCB3A879}" presName="accent_2" presStyleCnt="0"/>
      <dgm:spPr/>
    </dgm:pt>
    <dgm:pt modelId="{958D8714-DD1D-4875-9AAB-5FB93F87FDD4}" type="pres">
      <dgm:prSet presAssocID="{9AA97480-256C-439F-837A-CD02CCB3A879}" presName="accentRepeatNode" presStyleLbl="solidFgAcc1" presStyleIdx="1" presStyleCnt="5"/>
      <dgm:spPr/>
    </dgm:pt>
    <dgm:pt modelId="{BB5F3791-5194-49FE-969A-761CC7BD93AC}" type="pres">
      <dgm:prSet presAssocID="{FA46A7E2-042A-41C3-86BC-66E3FF073570}" presName="text_3" presStyleLbl="node1" presStyleIdx="2" presStyleCnt="5">
        <dgm:presLayoutVars>
          <dgm:bulletEnabled val="1"/>
        </dgm:presLayoutVars>
      </dgm:prSet>
      <dgm:spPr/>
    </dgm:pt>
    <dgm:pt modelId="{9D67C42E-CE09-4378-BA51-43EAC3EFD19F}" type="pres">
      <dgm:prSet presAssocID="{FA46A7E2-042A-41C3-86BC-66E3FF073570}" presName="accent_3" presStyleCnt="0"/>
      <dgm:spPr/>
    </dgm:pt>
    <dgm:pt modelId="{7950FB27-71C9-4FE1-97C0-5B945B6636E5}" type="pres">
      <dgm:prSet presAssocID="{FA46A7E2-042A-41C3-86BC-66E3FF073570}" presName="accentRepeatNode" presStyleLbl="solidFgAcc1" presStyleIdx="2" presStyleCnt="5" custScaleX="121000" custScaleY="121000"/>
      <dgm:spPr/>
    </dgm:pt>
    <dgm:pt modelId="{AE6E6E8B-178C-44B1-8A22-7B64FC0821F4}" type="pres">
      <dgm:prSet presAssocID="{8D739031-CBD5-4F8B-AAFF-0A233386DFA3}" presName="text_4" presStyleLbl="node1" presStyleIdx="3" presStyleCnt="5">
        <dgm:presLayoutVars>
          <dgm:bulletEnabled val="1"/>
        </dgm:presLayoutVars>
      </dgm:prSet>
      <dgm:spPr/>
    </dgm:pt>
    <dgm:pt modelId="{D834A72A-1026-458D-ACB6-1E7DB34634C4}" type="pres">
      <dgm:prSet presAssocID="{8D739031-CBD5-4F8B-AAFF-0A233386DFA3}" presName="accent_4" presStyleCnt="0"/>
      <dgm:spPr/>
    </dgm:pt>
    <dgm:pt modelId="{A917C5F9-E662-48B0-AFCF-81AD631E95F7}" type="pres">
      <dgm:prSet presAssocID="{8D739031-CBD5-4F8B-AAFF-0A233386DFA3}" presName="accentRepeatNode" presStyleLbl="solidFgAcc1" presStyleIdx="3" presStyleCnt="5" custScaleX="121000" custScaleY="121000"/>
      <dgm:spPr/>
    </dgm:pt>
    <dgm:pt modelId="{76F346A1-8301-4040-8A6B-3D258BCAB7AC}" type="pres">
      <dgm:prSet presAssocID="{26B10D7F-7B2D-478E-9FEB-C1AA14B87AFE}" presName="text_5" presStyleLbl="node1" presStyleIdx="4" presStyleCnt="5">
        <dgm:presLayoutVars>
          <dgm:bulletEnabled val="1"/>
        </dgm:presLayoutVars>
      </dgm:prSet>
      <dgm:spPr/>
    </dgm:pt>
    <dgm:pt modelId="{BEB01C7F-13F3-47FB-B838-66B0C7078226}" type="pres">
      <dgm:prSet presAssocID="{26B10D7F-7B2D-478E-9FEB-C1AA14B87AFE}" presName="accent_5" presStyleCnt="0"/>
      <dgm:spPr/>
    </dgm:pt>
    <dgm:pt modelId="{CD93D902-594A-4C52-829E-F63896529794}" type="pres">
      <dgm:prSet presAssocID="{26B10D7F-7B2D-478E-9FEB-C1AA14B87AFE}" presName="accentRepeatNode" presStyleLbl="solidFgAcc1" presStyleIdx="4" presStyleCnt="5" custScaleX="121000" custScaleY="121000"/>
      <dgm:spPr/>
    </dgm:pt>
  </dgm:ptLst>
  <dgm:cxnLst>
    <dgm:cxn modelId="{A1BA3C0E-1624-4BC2-85F4-FF4D3E2DF2C4}" type="presOf" srcId="{A3DC4CC9-8302-4A2C-9D3E-17862CD86DBC}" destId="{6578C382-A984-4A19-A0E7-8546A5FFC040}" srcOrd="0" destOrd="0" presId="urn:microsoft.com/office/officeart/2008/layout/VerticalCurvedList"/>
    <dgm:cxn modelId="{5A597D1E-5A7C-4780-8395-1BC96E47CF6B}" type="presOf" srcId="{031275A2-34B5-4501-A7E8-AD9FD1DFB684}" destId="{AF623447-FE85-4986-94CC-16E41E2D05D4}" srcOrd="0" destOrd="0" presId="urn:microsoft.com/office/officeart/2008/layout/VerticalCurvedList"/>
    <dgm:cxn modelId="{F2B8A922-398A-465C-92D5-E2F8DC1917A1}" srcId="{A3DC4CC9-8302-4A2C-9D3E-17862CD86DBC}" destId="{9AA97480-256C-439F-837A-CD02CCB3A879}" srcOrd="1" destOrd="0" parTransId="{2983D03F-6591-4A2B-884B-8A84DF58BD33}" sibTransId="{0949940B-85F1-4802-9936-3BA989F3BA27}"/>
    <dgm:cxn modelId="{774DCB28-929B-459A-9DCD-DFE49803CBE2}" srcId="{A3DC4CC9-8302-4A2C-9D3E-17862CD86DBC}" destId="{031275A2-34B5-4501-A7E8-AD9FD1DFB684}" srcOrd="0" destOrd="0" parTransId="{489C3B8B-421D-481B-A134-EC69C6472272}" sibTransId="{E6F4048B-003A-4AF0-9A87-371FE09E4A98}"/>
    <dgm:cxn modelId="{9CBDF25C-9D49-4519-9403-87DB05D31AC4}" type="presOf" srcId="{9AA97480-256C-439F-837A-CD02CCB3A879}" destId="{0936902F-941A-4879-92AE-6AA85D786281}" srcOrd="0" destOrd="0" presId="urn:microsoft.com/office/officeart/2008/layout/VerticalCurvedList"/>
    <dgm:cxn modelId="{89794343-A83B-485C-AC60-9B588F159E65}" srcId="{A3DC4CC9-8302-4A2C-9D3E-17862CD86DBC}" destId="{26B10D7F-7B2D-478E-9FEB-C1AA14B87AFE}" srcOrd="4" destOrd="0" parTransId="{B0137800-4DFA-408E-A23E-84E16BFFDD17}" sibTransId="{5D27D486-13E1-44C0-B2C3-B0E0FED256CD}"/>
    <dgm:cxn modelId="{8C043D7C-6D02-4D82-A913-E8EB804B645B}" type="presOf" srcId="{E6F4048B-003A-4AF0-9A87-371FE09E4A98}" destId="{E7A1BFF9-53D9-410B-A9BB-16137640C3DF}" srcOrd="0" destOrd="0" presId="urn:microsoft.com/office/officeart/2008/layout/VerticalCurvedList"/>
    <dgm:cxn modelId="{514318D0-5A98-42CC-8F92-94EBA7004166}" srcId="{A3DC4CC9-8302-4A2C-9D3E-17862CD86DBC}" destId="{FA46A7E2-042A-41C3-86BC-66E3FF073570}" srcOrd="2" destOrd="0" parTransId="{F4DC662A-16AA-419C-8422-F4FFB837318E}" sibTransId="{E7450116-EE01-49B5-8B45-45840D7EB67B}"/>
    <dgm:cxn modelId="{B5F3A4D7-8B74-4C5D-96D8-19645724E1A8}" type="presOf" srcId="{26B10D7F-7B2D-478E-9FEB-C1AA14B87AFE}" destId="{76F346A1-8301-4040-8A6B-3D258BCAB7AC}" srcOrd="0" destOrd="0" presId="urn:microsoft.com/office/officeart/2008/layout/VerticalCurvedList"/>
    <dgm:cxn modelId="{41D552EF-70EC-4AB2-86EB-F2810CBB58EF}" type="presOf" srcId="{8D739031-CBD5-4F8B-AAFF-0A233386DFA3}" destId="{AE6E6E8B-178C-44B1-8A22-7B64FC0821F4}" srcOrd="0" destOrd="0" presId="urn:microsoft.com/office/officeart/2008/layout/VerticalCurvedList"/>
    <dgm:cxn modelId="{DDEF9CF4-DB48-4C53-B471-EBC6D3F2E142}" srcId="{A3DC4CC9-8302-4A2C-9D3E-17862CD86DBC}" destId="{8D739031-CBD5-4F8B-AAFF-0A233386DFA3}" srcOrd="3" destOrd="0" parTransId="{5B7EC491-4EAC-4315-B70A-70B8354B65CA}" sibTransId="{2719F861-9EAE-43DA-A869-4608B9438CF8}"/>
    <dgm:cxn modelId="{100A7AFC-79E5-4D09-A7A8-058869EEA239}" type="presOf" srcId="{FA46A7E2-042A-41C3-86BC-66E3FF073570}" destId="{BB5F3791-5194-49FE-969A-761CC7BD93AC}" srcOrd="0" destOrd="0" presId="urn:microsoft.com/office/officeart/2008/layout/VerticalCurvedList"/>
    <dgm:cxn modelId="{E26A290D-68AE-4A0C-B032-08F173C7DBD0}" type="presParOf" srcId="{6578C382-A984-4A19-A0E7-8546A5FFC040}" destId="{0C1DE164-8835-4A6A-81E7-919DC8387ECE}" srcOrd="0" destOrd="0" presId="urn:microsoft.com/office/officeart/2008/layout/VerticalCurvedList"/>
    <dgm:cxn modelId="{7405EF09-3EC5-46DA-B81C-9B5EE706CCCF}" type="presParOf" srcId="{0C1DE164-8835-4A6A-81E7-919DC8387ECE}" destId="{53E46135-AC3F-4527-9DFA-4F7383C08241}" srcOrd="0" destOrd="0" presId="urn:microsoft.com/office/officeart/2008/layout/VerticalCurvedList"/>
    <dgm:cxn modelId="{7F74A46A-1512-4E12-AF40-97180464FCC8}" type="presParOf" srcId="{53E46135-AC3F-4527-9DFA-4F7383C08241}" destId="{C28A2CAF-5FA7-44DB-B9A7-E983F1A6BECF}" srcOrd="0" destOrd="0" presId="urn:microsoft.com/office/officeart/2008/layout/VerticalCurvedList"/>
    <dgm:cxn modelId="{6C441D2E-5E42-40A0-88C5-0EECBF000D94}" type="presParOf" srcId="{53E46135-AC3F-4527-9DFA-4F7383C08241}" destId="{E7A1BFF9-53D9-410B-A9BB-16137640C3DF}" srcOrd="1" destOrd="0" presId="urn:microsoft.com/office/officeart/2008/layout/VerticalCurvedList"/>
    <dgm:cxn modelId="{E048F326-DC30-4113-B4EC-F471C4D671CB}" type="presParOf" srcId="{53E46135-AC3F-4527-9DFA-4F7383C08241}" destId="{EC45E4CC-CC34-49F0-A739-7307ED6D4529}" srcOrd="2" destOrd="0" presId="urn:microsoft.com/office/officeart/2008/layout/VerticalCurvedList"/>
    <dgm:cxn modelId="{3E807ECA-7381-4094-BE04-EB3ACBE8C745}" type="presParOf" srcId="{53E46135-AC3F-4527-9DFA-4F7383C08241}" destId="{7A95FA22-4554-4D49-B25A-B0345FCFFD00}" srcOrd="3" destOrd="0" presId="urn:microsoft.com/office/officeart/2008/layout/VerticalCurvedList"/>
    <dgm:cxn modelId="{CFFF0B38-1750-4BFF-807C-350BF73D4189}" type="presParOf" srcId="{0C1DE164-8835-4A6A-81E7-919DC8387ECE}" destId="{AF623447-FE85-4986-94CC-16E41E2D05D4}" srcOrd="1" destOrd="0" presId="urn:microsoft.com/office/officeart/2008/layout/VerticalCurvedList"/>
    <dgm:cxn modelId="{52315EE4-9655-4DDB-95DE-C59BB63FCFA3}" type="presParOf" srcId="{0C1DE164-8835-4A6A-81E7-919DC8387ECE}" destId="{0EC79FF5-6EC5-4AD9-B487-C807DE218E47}" srcOrd="2" destOrd="0" presId="urn:microsoft.com/office/officeart/2008/layout/VerticalCurvedList"/>
    <dgm:cxn modelId="{16FFFCF7-CD01-4652-848F-229A2F9AF74A}" type="presParOf" srcId="{0EC79FF5-6EC5-4AD9-B487-C807DE218E47}" destId="{DCA9B0E9-8DF0-47DB-AF08-EE22B51BEBF1}" srcOrd="0" destOrd="0" presId="urn:microsoft.com/office/officeart/2008/layout/VerticalCurvedList"/>
    <dgm:cxn modelId="{24657A74-607C-4B41-8959-7855EB56C448}" type="presParOf" srcId="{0C1DE164-8835-4A6A-81E7-919DC8387ECE}" destId="{0936902F-941A-4879-92AE-6AA85D786281}" srcOrd="3" destOrd="0" presId="urn:microsoft.com/office/officeart/2008/layout/VerticalCurvedList"/>
    <dgm:cxn modelId="{EBC4C6A8-3A4C-43F3-9B5E-CCB3B2A44B26}" type="presParOf" srcId="{0C1DE164-8835-4A6A-81E7-919DC8387ECE}" destId="{B02DC78A-B39F-4A4B-B072-261B2F9E3F71}" srcOrd="4" destOrd="0" presId="urn:microsoft.com/office/officeart/2008/layout/VerticalCurvedList"/>
    <dgm:cxn modelId="{363FB7F6-231A-4CE4-8880-BF578464B377}" type="presParOf" srcId="{B02DC78A-B39F-4A4B-B072-261B2F9E3F71}" destId="{958D8714-DD1D-4875-9AAB-5FB93F87FDD4}" srcOrd="0" destOrd="0" presId="urn:microsoft.com/office/officeart/2008/layout/VerticalCurvedList"/>
    <dgm:cxn modelId="{A8F6761A-F2F5-42A8-8A9F-AFC56678E538}" type="presParOf" srcId="{0C1DE164-8835-4A6A-81E7-919DC8387ECE}" destId="{BB5F3791-5194-49FE-969A-761CC7BD93AC}" srcOrd="5" destOrd="0" presId="urn:microsoft.com/office/officeart/2008/layout/VerticalCurvedList"/>
    <dgm:cxn modelId="{66641555-9755-472F-826E-920C2589C665}" type="presParOf" srcId="{0C1DE164-8835-4A6A-81E7-919DC8387ECE}" destId="{9D67C42E-CE09-4378-BA51-43EAC3EFD19F}" srcOrd="6" destOrd="0" presId="urn:microsoft.com/office/officeart/2008/layout/VerticalCurvedList"/>
    <dgm:cxn modelId="{D035900E-F5E4-4F10-824D-D889DADF860B}" type="presParOf" srcId="{9D67C42E-CE09-4378-BA51-43EAC3EFD19F}" destId="{7950FB27-71C9-4FE1-97C0-5B945B6636E5}" srcOrd="0" destOrd="0" presId="urn:microsoft.com/office/officeart/2008/layout/VerticalCurvedList"/>
    <dgm:cxn modelId="{2B3F2BDE-CE93-4A60-A9C0-30D23804EF1D}" type="presParOf" srcId="{0C1DE164-8835-4A6A-81E7-919DC8387ECE}" destId="{AE6E6E8B-178C-44B1-8A22-7B64FC0821F4}" srcOrd="7" destOrd="0" presId="urn:microsoft.com/office/officeart/2008/layout/VerticalCurvedList"/>
    <dgm:cxn modelId="{62F0943A-8063-48D3-9861-7613CFE8C0CE}" type="presParOf" srcId="{0C1DE164-8835-4A6A-81E7-919DC8387ECE}" destId="{D834A72A-1026-458D-ACB6-1E7DB34634C4}" srcOrd="8" destOrd="0" presId="urn:microsoft.com/office/officeart/2008/layout/VerticalCurvedList"/>
    <dgm:cxn modelId="{5C0F9B44-259D-46F7-8AAD-A4F3CFA4B062}" type="presParOf" srcId="{D834A72A-1026-458D-ACB6-1E7DB34634C4}" destId="{A917C5F9-E662-48B0-AFCF-81AD631E95F7}" srcOrd="0" destOrd="0" presId="urn:microsoft.com/office/officeart/2008/layout/VerticalCurvedList"/>
    <dgm:cxn modelId="{F0B5EA5B-9CEA-4C9B-B0BA-9D2EEDD0C6E2}" type="presParOf" srcId="{0C1DE164-8835-4A6A-81E7-919DC8387ECE}" destId="{76F346A1-8301-4040-8A6B-3D258BCAB7AC}" srcOrd="9" destOrd="0" presId="urn:microsoft.com/office/officeart/2008/layout/VerticalCurvedList"/>
    <dgm:cxn modelId="{B5738944-EE95-4557-B6A2-A9CAAFD271EF}" type="presParOf" srcId="{0C1DE164-8835-4A6A-81E7-919DC8387ECE}" destId="{BEB01C7F-13F3-47FB-B838-66B0C7078226}" srcOrd="10" destOrd="0" presId="urn:microsoft.com/office/officeart/2008/layout/VerticalCurvedList"/>
    <dgm:cxn modelId="{5D9B2BDE-F0C2-4378-8C62-630A3ED30A9D}" type="presParOf" srcId="{BEB01C7F-13F3-47FB-B838-66B0C7078226}" destId="{CD93D902-594A-4C52-829E-F638965297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58F93-6149-41EC-A3CB-3F15C7142E48}" type="doc">
      <dgm:prSet loTypeId="urn:microsoft.com/office/officeart/2005/8/layout/gear1" loCatId="relationship" qsTypeId="urn:microsoft.com/office/officeart/2005/8/quickstyle/3d2" qsCatId="3D" csTypeId="urn:microsoft.com/office/officeart/2005/8/colors/accent1_2" csCatId="accent1" phldr="1"/>
      <dgm:spPr/>
    </dgm:pt>
    <dgm:pt modelId="{57971B80-CE03-4471-ACA4-779B4A56F141}">
      <dgm:prSet phldrT="[Text]"/>
      <dgm:spPr/>
      <dgm:t>
        <a:bodyPr/>
        <a:lstStyle/>
        <a:p>
          <a:r>
            <a:rPr lang="en-US" dirty="0"/>
            <a:t>Grid</a:t>
          </a:r>
        </a:p>
      </dgm:t>
    </dgm:pt>
    <dgm:pt modelId="{B17B2409-4D58-44B6-8047-2E357BFFCE86}" type="parTrans" cxnId="{A85B47E9-94A0-4525-9316-D284F3A37BD1}">
      <dgm:prSet/>
      <dgm:spPr/>
      <dgm:t>
        <a:bodyPr/>
        <a:lstStyle/>
        <a:p>
          <a:endParaRPr lang="en-US"/>
        </a:p>
      </dgm:t>
    </dgm:pt>
    <dgm:pt modelId="{179AA2B5-D55E-4C09-9F0F-DD1084DB4E0E}" type="sibTrans" cxnId="{A85B47E9-94A0-4525-9316-D284F3A37BD1}">
      <dgm:prSet/>
      <dgm:spPr/>
      <dgm:t>
        <a:bodyPr/>
        <a:lstStyle/>
        <a:p>
          <a:endParaRPr lang="en-US"/>
        </a:p>
      </dgm:t>
    </dgm:pt>
    <dgm:pt modelId="{CE7157FE-13FD-46C6-87B8-E2D9EA0AA364}">
      <dgm:prSet phldrT="[Text]"/>
      <dgm:spPr/>
      <dgm:t>
        <a:bodyPr/>
        <a:lstStyle/>
        <a:p>
          <a:r>
            <a:rPr lang="en-US" dirty="0"/>
            <a:t>Load</a:t>
          </a:r>
        </a:p>
      </dgm:t>
    </dgm:pt>
    <dgm:pt modelId="{84B3993A-445E-4BF1-8BB4-DA652CEBC0DA}" type="parTrans" cxnId="{783C8314-AC43-49F0-9ADE-4035B254D703}">
      <dgm:prSet/>
      <dgm:spPr/>
      <dgm:t>
        <a:bodyPr/>
        <a:lstStyle/>
        <a:p>
          <a:endParaRPr lang="en-US"/>
        </a:p>
      </dgm:t>
    </dgm:pt>
    <dgm:pt modelId="{FEA78AB2-EC26-4628-BA71-39C42FE5DED1}" type="sibTrans" cxnId="{783C8314-AC43-49F0-9ADE-4035B254D703}">
      <dgm:prSet/>
      <dgm:spPr/>
      <dgm:t>
        <a:bodyPr/>
        <a:lstStyle/>
        <a:p>
          <a:endParaRPr lang="en-US"/>
        </a:p>
      </dgm:t>
    </dgm:pt>
    <dgm:pt modelId="{49B5AA45-210B-41D1-94A1-AF93243F264A}">
      <dgm:prSet phldrT="[Text]"/>
      <dgm:spPr/>
      <dgm:t>
        <a:bodyPr/>
        <a:lstStyle/>
        <a:p>
          <a:r>
            <a:rPr lang="en-US" dirty="0"/>
            <a:t>Resource</a:t>
          </a:r>
        </a:p>
      </dgm:t>
    </dgm:pt>
    <dgm:pt modelId="{5A21813A-2622-486B-9BC9-826B975CEDF5}" type="parTrans" cxnId="{85DC3CBF-2D05-4222-9D59-0031584740F9}">
      <dgm:prSet/>
      <dgm:spPr/>
      <dgm:t>
        <a:bodyPr/>
        <a:lstStyle/>
        <a:p>
          <a:endParaRPr lang="en-US"/>
        </a:p>
      </dgm:t>
    </dgm:pt>
    <dgm:pt modelId="{47903AC2-2ACF-48DF-8589-E20588E2D533}" type="sibTrans" cxnId="{85DC3CBF-2D05-4222-9D59-0031584740F9}">
      <dgm:prSet/>
      <dgm:spPr/>
      <dgm:t>
        <a:bodyPr/>
        <a:lstStyle/>
        <a:p>
          <a:endParaRPr lang="en-US"/>
        </a:p>
      </dgm:t>
    </dgm:pt>
    <dgm:pt modelId="{FEE3FDC5-E1E3-4DCA-9596-508CB16299F8}" type="pres">
      <dgm:prSet presAssocID="{ED658F93-6149-41EC-A3CB-3F15C7142E48}" presName="composite" presStyleCnt="0">
        <dgm:presLayoutVars>
          <dgm:chMax val="3"/>
          <dgm:animLvl val="lvl"/>
          <dgm:resizeHandles val="exact"/>
        </dgm:presLayoutVars>
      </dgm:prSet>
      <dgm:spPr/>
    </dgm:pt>
    <dgm:pt modelId="{5E9A458A-3D91-47FE-B372-B6E4A4C603D2}" type="pres">
      <dgm:prSet presAssocID="{57971B80-CE03-4471-ACA4-779B4A56F141}" presName="gear1" presStyleLbl="node1" presStyleIdx="0" presStyleCnt="3">
        <dgm:presLayoutVars>
          <dgm:chMax val="1"/>
          <dgm:bulletEnabled val="1"/>
        </dgm:presLayoutVars>
      </dgm:prSet>
      <dgm:spPr/>
    </dgm:pt>
    <dgm:pt modelId="{10BE565A-8060-4A7B-A236-771BC875161B}" type="pres">
      <dgm:prSet presAssocID="{57971B80-CE03-4471-ACA4-779B4A56F141}" presName="gear1srcNode" presStyleLbl="node1" presStyleIdx="0" presStyleCnt="3"/>
      <dgm:spPr/>
    </dgm:pt>
    <dgm:pt modelId="{5B743148-5106-4371-BFBE-F67623A67496}" type="pres">
      <dgm:prSet presAssocID="{57971B80-CE03-4471-ACA4-779B4A56F141}" presName="gear1dstNode" presStyleLbl="node1" presStyleIdx="0" presStyleCnt="3"/>
      <dgm:spPr/>
    </dgm:pt>
    <dgm:pt modelId="{72A3119D-F060-4F69-B1D5-AFED453CCBB1}" type="pres">
      <dgm:prSet presAssocID="{CE7157FE-13FD-46C6-87B8-E2D9EA0AA364}" presName="gear2" presStyleLbl="node1" presStyleIdx="1" presStyleCnt="3">
        <dgm:presLayoutVars>
          <dgm:chMax val="1"/>
          <dgm:bulletEnabled val="1"/>
        </dgm:presLayoutVars>
      </dgm:prSet>
      <dgm:spPr/>
    </dgm:pt>
    <dgm:pt modelId="{471EE668-168A-4AC3-9867-435F2F2BE9A1}" type="pres">
      <dgm:prSet presAssocID="{CE7157FE-13FD-46C6-87B8-E2D9EA0AA364}" presName="gear2srcNode" presStyleLbl="node1" presStyleIdx="1" presStyleCnt="3"/>
      <dgm:spPr/>
    </dgm:pt>
    <dgm:pt modelId="{A1600DF4-B704-44AC-940A-2955AECE896D}" type="pres">
      <dgm:prSet presAssocID="{CE7157FE-13FD-46C6-87B8-E2D9EA0AA364}" presName="gear2dstNode" presStyleLbl="node1" presStyleIdx="1" presStyleCnt="3"/>
      <dgm:spPr/>
    </dgm:pt>
    <dgm:pt modelId="{B8EA30C9-7CE8-4E69-A9A9-E581D0AA1B17}" type="pres">
      <dgm:prSet presAssocID="{49B5AA45-210B-41D1-94A1-AF93243F264A}" presName="gear3" presStyleLbl="node1" presStyleIdx="2" presStyleCnt="3"/>
      <dgm:spPr/>
    </dgm:pt>
    <dgm:pt modelId="{984A35EF-45BE-4773-A1A0-E2CE37E2AD19}" type="pres">
      <dgm:prSet presAssocID="{49B5AA45-210B-41D1-94A1-AF93243F264A}" presName="gear3tx" presStyleLbl="node1" presStyleIdx="2" presStyleCnt="3">
        <dgm:presLayoutVars>
          <dgm:chMax val="1"/>
          <dgm:bulletEnabled val="1"/>
        </dgm:presLayoutVars>
      </dgm:prSet>
      <dgm:spPr/>
    </dgm:pt>
    <dgm:pt modelId="{C58F73C7-FA35-4E50-91E9-D272AFFD0FDD}" type="pres">
      <dgm:prSet presAssocID="{49B5AA45-210B-41D1-94A1-AF93243F264A}" presName="gear3srcNode" presStyleLbl="node1" presStyleIdx="2" presStyleCnt="3"/>
      <dgm:spPr/>
    </dgm:pt>
    <dgm:pt modelId="{D57C525F-5FD1-4B79-8C24-D1FFF5C69412}" type="pres">
      <dgm:prSet presAssocID="{49B5AA45-210B-41D1-94A1-AF93243F264A}" presName="gear3dstNode" presStyleLbl="node1" presStyleIdx="2" presStyleCnt="3"/>
      <dgm:spPr/>
    </dgm:pt>
    <dgm:pt modelId="{27EC6A40-59E7-4FA3-AC37-9F9930916DFD}" type="pres">
      <dgm:prSet presAssocID="{179AA2B5-D55E-4C09-9F0F-DD1084DB4E0E}" presName="connector1" presStyleLbl="sibTrans2D1" presStyleIdx="0" presStyleCnt="3"/>
      <dgm:spPr/>
    </dgm:pt>
    <dgm:pt modelId="{40CF8AFF-8E76-43D2-A685-2D6489F67501}" type="pres">
      <dgm:prSet presAssocID="{FEA78AB2-EC26-4628-BA71-39C42FE5DED1}" presName="connector2" presStyleLbl="sibTrans2D1" presStyleIdx="1" presStyleCnt="3"/>
      <dgm:spPr/>
    </dgm:pt>
    <dgm:pt modelId="{21A3ABE4-F095-4F2D-99A0-51CAECF25EC8}" type="pres">
      <dgm:prSet presAssocID="{47903AC2-2ACF-48DF-8589-E20588E2D533}" presName="connector3" presStyleLbl="sibTrans2D1" presStyleIdx="2" presStyleCnt="3"/>
      <dgm:spPr/>
    </dgm:pt>
  </dgm:ptLst>
  <dgm:cxnLst>
    <dgm:cxn modelId="{0532CC07-E8B8-4396-8AB4-A0908747ADE3}" type="presOf" srcId="{57971B80-CE03-4471-ACA4-779B4A56F141}" destId="{5B743148-5106-4371-BFBE-F67623A67496}" srcOrd="2" destOrd="0" presId="urn:microsoft.com/office/officeart/2005/8/layout/gear1"/>
    <dgm:cxn modelId="{CAAA8E08-5DD9-41A2-9402-84973EEE9F27}" type="presOf" srcId="{179AA2B5-D55E-4C09-9F0F-DD1084DB4E0E}" destId="{27EC6A40-59E7-4FA3-AC37-9F9930916DFD}" srcOrd="0" destOrd="0" presId="urn:microsoft.com/office/officeart/2005/8/layout/gear1"/>
    <dgm:cxn modelId="{783C8314-AC43-49F0-9ADE-4035B254D703}" srcId="{ED658F93-6149-41EC-A3CB-3F15C7142E48}" destId="{CE7157FE-13FD-46C6-87B8-E2D9EA0AA364}" srcOrd="1" destOrd="0" parTransId="{84B3993A-445E-4BF1-8BB4-DA652CEBC0DA}" sibTransId="{FEA78AB2-EC26-4628-BA71-39C42FE5DED1}"/>
    <dgm:cxn modelId="{DE51C129-9B3A-4D21-ACCA-D2058DB4322F}" type="presOf" srcId="{CE7157FE-13FD-46C6-87B8-E2D9EA0AA364}" destId="{A1600DF4-B704-44AC-940A-2955AECE896D}" srcOrd="2" destOrd="0" presId="urn:microsoft.com/office/officeart/2005/8/layout/gear1"/>
    <dgm:cxn modelId="{066F8B2C-7517-49DA-8482-DF38FE56771E}" type="presOf" srcId="{49B5AA45-210B-41D1-94A1-AF93243F264A}" destId="{C58F73C7-FA35-4E50-91E9-D272AFFD0FDD}" srcOrd="2" destOrd="0" presId="urn:microsoft.com/office/officeart/2005/8/layout/gear1"/>
    <dgm:cxn modelId="{140C6038-D54E-4804-A4BB-EF672CBAE94C}" type="presOf" srcId="{57971B80-CE03-4471-ACA4-779B4A56F141}" destId="{10BE565A-8060-4A7B-A236-771BC875161B}" srcOrd="1" destOrd="0" presId="urn:microsoft.com/office/officeart/2005/8/layout/gear1"/>
    <dgm:cxn modelId="{907E585E-9D21-4FB2-A4AE-372124C1CFC9}" type="presOf" srcId="{CE7157FE-13FD-46C6-87B8-E2D9EA0AA364}" destId="{72A3119D-F060-4F69-B1D5-AFED453CCBB1}" srcOrd="0" destOrd="0" presId="urn:microsoft.com/office/officeart/2005/8/layout/gear1"/>
    <dgm:cxn modelId="{5A7FC747-7C41-4BA6-AF60-B0C1A33CBB1C}" type="presOf" srcId="{57971B80-CE03-4471-ACA4-779B4A56F141}" destId="{5E9A458A-3D91-47FE-B372-B6E4A4C603D2}" srcOrd="0" destOrd="0" presId="urn:microsoft.com/office/officeart/2005/8/layout/gear1"/>
    <dgm:cxn modelId="{21284475-A93A-424B-B423-23C870CA3691}" type="presOf" srcId="{CE7157FE-13FD-46C6-87B8-E2D9EA0AA364}" destId="{471EE668-168A-4AC3-9867-435F2F2BE9A1}" srcOrd="1" destOrd="0" presId="urn:microsoft.com/office/officeart/2005/8/layout/gear1"/>
    <dgm:cxn modelId="{341ED456-8A25-4619-9AEE-5067D84B9A90}" type="presOf" srcId="{49B5AA45-210B-41D1-94A1-AF93243F264A}" destId="{D57C525F-5FD1-4B79-8C24-D1FFF5C69412}" srcOrd="3" destOrd="0" presId="urn:microsoft.com/office/officeart/2005/8/layout/gear1"/>
    <dgm:cxn modelId="{80AC4089-9B82-4BB8-B53A-01E8D4CF78CB}" type="presOf" srcId="{49B5AA45-210B-41D1-94A1-AF93243F264A}" destId="{B8EA30C9-7CE8-4E69-A9A9-E581D0AA1B17}" srcOrd="0" destOrd="0" presId="urn:microsoft.com/office/officeart/2005/8/layout/gear1"/>
    <dgm:cxn modelId="{8E45A9AF-FEB9-4A52-8F2C-59BB0734C992}" type="presOf" srcId="{47903AC2-2ACF-48DF-8589-E20588E2D533}" destId="{21A3ABE4-F095-4F2D-99A0-51CAECF25EC8}" srcOrd="0" destOrd="0" presId="urn:microsoft.com/office/officeart/2005/8/layout/gear1"/>
    <dgm:cxn modelId="{85DC3CBF-2D05-4222-9D59-0031584740F9}" srcId="{ED658F93-6149-41EC-A3CB-3F15C7142E48}" destId="{49B5AA45-210B-41D1-94A1-AF93243F264A}" srcOrd="2" destOrd="0" parTransId="{5A21813A-2622-486B-9BC9-826B975CEDF5}" sibTransId="{47903AC2-2ACF-48DF-8589-E20588E2D533}"/>
    <dgm:cxn modelId="{E8F377C6-BB5F-42E9-9747-097A5342713E}" type="presOf" srcId="{FEA78AB2-EC26-4628-BA71-39C42FE5DED1}" destId="{40CF8AFF-8E76-43D2-A685-2D6489F67501}" srcOrd="0" destOrd="0" presId="urn:microsoft.com/office/officeart/2005/8/layout/gear1"/>
    <dgm:cxn modelId="{727BF7E5-552D-4A47-AA78-5BA10B7C98EE}" type="presOf" srcId="{ED658F93-6149-41EC-A3CB-3F15C7142E48}" destId="{FEE3FDC5-E1E3-4DCA-9596-508CB16299F8}" srcOrd="0" destOrd="0" presId="urn:microsoft.com/office/officeart/2005/8/layout/gear1"/>
    <dgm:cxn modelId="{A85B47E9-94A0-4525-9316-D284F3A37BD1}" srcId="{ED658F93-6149-41EC-A3CB-3F15C7142E48}" destId="{57971B80-CE03-4471-ACA4-779B4A56F141}" srcOrd="0" destOrd="0" parTransId="{B17B2409-4D58-44B6-8047-2E357BFFCE86}" sibTransId="{179AA2B5-D55E-4C09-9F0F-DD1084DB4E0E}"/>
    <dgm:cxn modelId="{ECE8B3F4-2B08-4A6F-A02A-C0F5C1FAFDE0}" type="presOf" srcId="{49B5AA45-210B-41D1-94A1-AF93243F264A}" destId="{984A35EF-45BE-4773-A1A0-E2CE37E2AD19}" srcOrd="1" destOrd="0" presId="urn:microsoft.com/office/officeart/2005/8/layout/gear1"/>
    <dgm:cxn modelId="{108781C3-3B11-40F1-A5CC-6C5F47A3B8C0}" type="presParOf" srcId="{FEE3FDC5-E1E3-4DCA-9596-508CB16299F8}" destId="{5E9A458A-3D91-47FE-B372-B6E4A4C603D2}" srcOrd="0" destOrd="0" presId="urn:microsoft.com/office/officeart/2005/8/layout/gear1"/>
    <dgm:cxn modelId="{C435CC3F-9CC1-4476-906F-B213B7F6C277}" type="presParOf" srcId="{FEE3FDC5-E1E3-4DCA-9596-508CB16299F8}" destId="{10BE565A-8060-4A7B-A236-771BC875161B}" srcOrd="1" destOrd="0" presId="urn:microsoft.com/office/officeart/2005/8/layout/gear1"/>
    <dgm:cxn modelId="{00E05C07-FAA2-411C-A7A7-78285B621EB4}" type="presParOf" srcId="{FEE3FDC5-E1E3-4DCA-9596-508CB16299F8}" destId="{5B743148-5106-4371-BFBE-F67623A67496}" srcOrd="2" destOrd="0" presId="urn:microsoft.com/office/officeart/2005/8/layout/gear1"/>
    <dgm:cxn modelId="{FC95AC3A-4E0C-4DF3-8551-FF4625D4D022}" type="presParOf" srcId="{FEE3FDC5-E1E3-4DCA-9596-508CB16299F8}" destId="{72A3119D-F060-4F69-B1D5-AFED453CCBB1}" srcOrd="3" destOrd="0" presId="urn:microsoft.com/office/officeart/2005/8/layout/gear1"/>
    <dgm:cxn modelId="{6EF4482B-F1CB-4F69-81FB-FF93D4D9579D}" type="presParOf" srcId="{FEE3FDC5-E1E3-4DCA-9596-508CB16299F8}" destId="{471EE668-168A-4AC3-9867-435F2F2BE9A1}" srcOrd="4" destOrd="0" presId="urn:microsoft.com/office/officeart/2005/8/layout/gear1"/>
    <dgm:cxn modelId="{1FB0D487-8695-4574-8689-3B2AE0C0CD1D}" type="presParOf" srcId="{FEE3FDC5-E1E3-4DCA-9596-508CB16299F8}" destId="{A1600DF4-B704-44AC-940A-2955AECE896D}" srcOrd="5" destOrd="0" presId="urn:microsoft.com/office/officeart/2005/8/layout/gear1"/>
    <dgm:cxn modelId="{F346199E-4FFE-4E02-8E01-B09DB7245319}" type="presParOf" srcId="{FEE3FDC5-E1E3-4DCA-9596-508CB16299F8}" destId="{B8EA30C9-7CE8-4E69-A9A9-E581D0AA1B17}" srcOrd="6" destOrd="0" presId="urn:microsoft.com/office/officeart/2005/8/layout/gear1"/>
    <dgm:cxn modelId="{8556F484-73FA-4F9C-A6BF-D947DFA3EA51}" type="presParOf" srcId="{FEE3FDC5-E1E3-4DCA-9596-508CB16299F8}" destId="{984A35EF-45BE-4773-A1A0-E2CE37E2AD19}" srcOrd="7" destOrd="0" presId="urn:microsoft.com/office/officeart/2005/8/layout/gear1"/>
    <dgm:cxn modelId="{32F7B6F8-A06B-45D3-890E-5DF485C26D84}" type="presParOf" srcId="{FEE3FDC5-E1E3-4DCA-9596-508CB16299F8}" destId="{C58F73C7-FA35-4E50-91E9-D272AFFD0FDD}" srcOrd="8" destOrd="0" presId="urn:microsoft.com/office/officeart/2005/8/layout/gear1"/>
    <dgm:cxn modelId="{9DA6EEC9-A6B0-4F3F-AB85-A04C375F4CE6}" type="presParOf" srcId="{FEE3FDC5-E1E3-4DCA-9596-508CB16299F8}" destId="{D57C525F-5FD1-4B79-8C24-D1FFF5C69412}" srcOrd="9" destOrd="0" presId="urn:microsoft.com/office/officeart/2005/8/layout/gear1"/>
    <dgm:cxn modelId="{69B493B9-75F9-440F-B904-472EDC8182DE}" type="presParOf" srcId="{FEE3FDC5-E1E3-4DCA-9596-508CB16299F8}" destId="{27EC6A40-59E7-4FA3-AC37-9F9930916DFD}" srcOrd="10" destOrd="0" presId="urn:microsoft.com/office/officeart/2005/8/layout/gear1"/>
    <dgm:cxn modelId="{42B05410-FD95-46D7-94E8-AF0B539084F1}" type="presParOf" srcId="{FEE3FDC5-E1E3-4DCA-9596-508CB16299F8}" destId="{40CF8AFF-8E76-43D2-A685-2D6489F67501}" srcOrd="11" destOrd="0" presId="urn:microsoft.com/office/officeart/2005/8/layout/gear1"/>
    <dgm:cxn modelId="{1AE11516-9465-4FEE-B26A-C66C89D6FF68}" type="presParOf" srcId="{FEE3FDC5-E1E3-4DCA-9596-508CB16299F8}" destId="{21A3ABE4-F095-4F2D-99A0-51CAECF25EC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58F93-6149-41EC-A3CB-3F15C7142E48}" type="doc">
      <dgm:prSet loTypeId="urn:microsoft.com/office/officeart/2005/8/layout/gear1" loCatId="relationship" qsTypeId="urn:microsoft.com/office/officeart/2005/8/quickstyle/simple1" qsCatId="simple" csTypeId="urn:microsoft.com/office/officeart/2005/8/colors/accent1_2" csCatId="accent1" phldr="1"/>
      <dgm:spPr/>
    </dgm:pt>
    <dgm:pt modelId="{57971B80-CE03-4471-ACA4-779B4A56F141}">
      <dgm:prSet phldrT="[Text]"/>
      <dgm:spPr>
        <a:solidFill>
          <a:srgbClr val="204C81">
            <a:alpha val="40000"/>
          </a:srgbClr>
        </a:solidFill>
      </dgm:spPr>
      <dgm:t>
        <a:bodyPr/>
        <a:lstStyle/>
        <a:p>
          <a:r>
            <a:rPr lang="en-US" dirty="0"/>
            <a:t>Grid</a:t>
          </a:r>
        </a:p>
      </dgm:t>
    </dgm:pt>
    <dgm:pt modelId="{B17B2409-4D58-44B6-8047-2E357BFFCE86}" type="parTrans" cxnId="{A85B47E9-94A0-4525-9316-D284F3A37BD1}">
      <dgm:prSet/>
      <dgm:spPr/>
      <dgm:t>
        <a:bodyPr/>
        <a:lstStyle/>
        <a:p>
          <a:endParaRPr lang="en-US"/>
        </a:p>
      </dgm:t>
    </dgm:pt>
    <dgm:pt modelId="{179AA2B5-D55E-4C09-9F0F-DD1084DB4E0E}" type="sibTrans" cxnId="{A85B47E9-94A0-4525-9316-D284F3A37BD1}">
      <dgm:prSet/>
      <dgm:spPr>
        <a:solidFill>
          <a:srgbClr val="204C81">
            <a:alpha val="40000"/>
          </a:srgbClr>
        </a:solidFill>
      </dgm:spPr>
      <dgm:t>
        <a:bodyPr/>
        <a:lstStyle/>
        <a:p>
          <a:endParaRPr lang="en-US"/>
        </a:p>
      </dgm:t>
    </dgm:pt>
    <dgm:pt modelId="{CE7157FE-13FD-46C6-87B8-E2D9EA0AA364}">
      <dgm:prSet phldrT="[Text]"/>
      <dgm:spPr>
        <a:solidFill>
          <a:srgbClr val="204C81">
            <a:alpha val="40000"/>
          </a:srgbClr>
        </a:solidFill>
      </dgm:spPr>
      <dgm:t>
        <a:bodyPr/>
        <a:lstStyle/>
        <a:p>
          <a:r>
            <a:rPr lang="en-US" dirty="0"/>
            <a:t>Load</a:t>
          </a:r>
        </a:p>
      </dgm:t>
    </dgm:pt>
    <dgm:pt modelId="{84B3993A-445E-4BF1-8BB4-DA652CEBC0DA}" type="parTrans" cxnId="{783C8314-AC43-49F0-9ADE-4035B254D703}">
      <dgm:prSet/>
      <dgm:spPr/>
      <dgm:t>
        <a:bodyPr/>
        <a:lstStyle/>
        <a:p>
          <a:endParaRPr lang="en-US"/>
        </a:p>
      </dgm:t>
    </dgm:pt>
    <dgm:pt modelId="{FEA78AB2-EC26-4628-BA71-39C42FE5DED1}" type="sibTrans" cxnId="{783C8314-AC43-49F0-9ADE-4035B254D703}">
      <dgm:prSet/>
      <dgm:spPr>
        <a:solidFill>
          <a:srgbClr val="204C81">
            <a:alpha val="40000"/>
          </a:srgbClr>
        </a:solidFill>
      </dgm:spPr>
      <dgm:t>
        <a:bodyPr/>
        <a:lstStyle/>
        <a:p>
          <a:endParaRPr lang="en-US"/>
        </a:p>
      </dgm:t>
    </dgm:pt>
    <dgm:pt modelId="{49B5AA45-210B-41D1-94A1-AF93243F264A}">
      <dgm:prSet phldrT="[Text]"/>
      <dgm:spPr>
        <a:solidFill>
          <a:srgbClr val="204C81">
            <a:alpha val="40000"/>
          </a:srgbClr>
        </a:solidFill>
      </dgm:spPr>
      <dgm:t>
        <a:bodyPr/>
        <a:lstStyle/>
        <a:p>
          <a:r>
            <a:rPr lang="en-US" dirty="0"/>
            <a:t>Resource</a:t>
          </a:r>
        </a:p>
      </dgm:t>
    </dgm:pt>
    <dgm:pt modelId="{5A21813A-2622-486B-9BC9-826B975CEDF5}" type="parTrans" cxnId="{85DC3CBF-2D05-4222-9D59-0031584740F9}">
      <dgm:prSet/>
      <dgm:spPr/>
      <dgm:t>
        <a:bodyPr/>
        <a:lstStyle/>
        <a:p>
          <a:endParaRPr lang="en-US"/>
        </a:p>
      </dgm:t>
    </dgm:pt>
    <dgm:pt modelId="{47903AC2-2ACF-48DF-8589-E20588E2D533}" type="sibTrans" cxnId="{85DC3CBF-2D05-4222-9D59-0031584740F9}">
      <dgm:prSet/>
      <dgm:spPr>
        <a:solidFill>
          <a:srgbClr val="204C81">
            <a:alpha val="40000"/>
          </a:srgbClr>
        </a:solidFill>
      </dgm:spPr>
      <dgm:t>
        <a:bodyPr/>
        <a:lstStyle/>
        <a:p>
          <a:endParaRPr lang="en-US"/>
        </a:p>
      </dgm:t>
    </dgm:pt>
    <dgm:pt modelId="{FEE3FDC5-E1E3-4DCA-9596-508CB16299F8}" type="pres">
      <dgm:prSet presAssocID="{ED658F93-6149-41EC-A3CB-3F15C7142E48}" presName="composite" presStyleCnt="0">
        <dgm:presLayoutVars>
          <dgm:chMax val="3"/>
          <dgm:animLvl val="lvl"/>
          <dgm:resizeHandles val="exact"/>
        </dgm:presLayoutVars>
      </dgm:prSet>
      <dgm:spPr/>
    </dgm:pt>
    <dgm:pt modelId="{5E9A458A-3D91-47FE-B372-B6E4A4C603D2}" type="pres">
      <dgm:prSet presAssocID="{57971B80-CE03-4471-ACA4-779B4A56F141}" presName="gear1" presStyleLbl="node1" presStyleIdx="0" presStyleCnt="3">
        <dgm:presLayoutVars>
          <dgm:chMax val="1"/>
          <dgm:bulletEnabled val="1"/>
        </dgm:presLayoutVars>
      </dgm:prSet>
      <dgm:spPr/>
    </dgm:pt>
    <dgm:pt modelId="{10BE565A-8060-4A7B-A236-771BC875161B}" type="pres">
      <dgm:prSet presAssocID="{57971B80-CE03-4471-ACA4-779B4A56F141}" presName="gear1srcNode" presStyleLbl="node1" presStyleIdx="0" presStyleCnt="3"/>
      <dgm:spPr/>
    </dgm:pt>
    <dgm:pt modelId="{5B743148-5106-4371-BFBE-F67623A67496}" type="pres">
      <dgm:prSet presAssocID="{57971B80-CE03-4471-ACA4-779B4A56F141}" presName="gear1dstNode" presStyleLbl="node1" presStyleIdx="0" presStyleCnt="3"/>
      <dgm:spPr/>
    </dgm:pt>
    <dgm:pt modelId="{72A3119D-F060-4F69-B1D5-AFED453CCBB1}" type="pres">
      <dgm:prSet presAssocID="{CE7157FE-13FD-46C6-87B8-E2D9EA0AA364}" presName="gear2" presStyleLbl="node1" presStyleIdx="1" presStyleCnt="3">
        <dgm:presLayoutVars>
          <dgm:chMax val="1"/>
          <dgm:bulletEnabled val="1"/>
        </dgm:presLayoutVars>
      </dgm:prSet>
      <dgm:spPr/>
    </dgm:pt>
    <dgm:pt modelId="{471EE668-168A-4AC3-9867-435F2F2BE9A1}" type="pres">
      <dgm:prSet presAssocID="{CE7157FE-13FD-46C6-87B8-E2D9EA0AA364}" presName="gear2srcNode" presStyleLbl="node1" presStyleIdx="1" presStyleCnt="3"/>
      <dgm:spPr/>
    </dgm:pt>
    <dgm:pt modelId="{A1600DF4-B704-44AC-940A-2955AECE896D}" type="pres">
      <dgm:prSet presAssocID="{CE7157FE-13FD-46C6-87B8-E2D9EA0AA364}" presName="gear2dstNode" presStyleLbl="node1" presStyleIdx="1" presStyleCnt="3"/>
      <dgm:spPr/>
    </dgm:pt>
    <dgm:pt modelId="{B8EA30C9-7CE8-4E69-A9A9-E581D0AA1B17}" type="pres">
      <dgm:prSet presAssocID="{49B5AA45-210B-41D1-94A1-AF93243F264A}" presName="gear3" presStyleLbl="node1" presStyleIdx="2" presStyleCnt="3"/>
      <dgm:spPr/>
    </dgm:pt>
    <dgm:pt modelId="{984A35EF-45BE-4773-A1A0-E2CE37E2AD19}" type="pres">
      <dgm:prSet presAssocID="{49B5AA45-210B-41D1-94A1-AF93243F264A}" presName="gear3tx" presStyleLbl="node1" presStyleIdx="2" presStyleCnt="3">
        <dgm:presLayoutVars>
          <dgm:chMax val="1"/>
          <dgm:bulletEnabled val="1"/>
        </dgm:presLayoutVars>
      </dgm:prSet>
      <dgm:spPr/>
    </dgm:pt>
    <dgm:pt modelId="{C58F73C7-FA35-4E50-91E9-D272AFFD0FDD}" type="pres">
      <dgm:prSet presAssocID="{49B5AA45-210B-41D1-94A1-AF93243F264A}" presName="gear3srcNode" presStyleLbl="node1" presStyleIdx="2" presStyleCnt="3"/>
      <dgm:spPr/>
    </dgm:pt>
    <dgm:pt modelId="{D57C525F-5FD1-4B79-8C24-D1FFF5C69412}" type="pres">
      <dgm:prSet presAssocID="{49B5AA45-210B-41D1-94A1-AF93243F264A}" presName="gear3dstNode" presStyleLbl="node1" presStyleIdx="2" presStyleCnt="3"/>
      <dgm:spPr/>
    </dgm:pt>
    <dgm:pt modelId="{27EC6A40-59E7-4FA3-AC37-9F9930916DFD}" type="pres">
      <dgm:prSet presAssocID="{179AA2B5-D55E-4C09-9F0F-DD1084DB4E0E}" presName="connector1" presStyleLbl="sibTrans2D1" presStyleIdx="0" presStyleCnt="3"/>
      <dgm:spPr/>
    </dgm:pt>
    <dgm:pt modelId="{40CF8AFF-8E76-43D2-A685-2D6489F67501}" type="pres">
      <dgm:prSet presAssocID="{FEA78AB2-EC26-4628-BA71-39C42FE5DED1}" presName="connector2" presStyleLbl="sibTrans2D1" presStyleIdx="1" presStyleCnt="3"/>
      <dgm:spPr/>
    </dgm:pt>
    <dgm:pt modelId="{21A3ABE4-F095-4F2D-99A0-51CAECF25EC8}" type="pres">
      <dgm:prSet presAssocID="{47903AC2-2ACF-48DF-8589-E20588E2D533}" presName="connector3" presStyleLbl="sibTrans2D1" presStyleIdx="2" presStyleCnt="3"/>
      <dgm:spPr/>
    </dgm:pt>
  </dgm:ptLst>
  <dgm:cxnLst>
    <dgm:cxn modelId="{0532CC07-E8B8-4396-8AB4-A0908747ADE3}" type="presOf" srcId="{57971B80-CE03-4471-ACA4-779B4A56F141}" destId="{5B743148-5106-4371-BFBE-F67623A67496}" srcOrd="2" destOrd="0" presId="urn:microsoft.com/office/officeart/2005/8/layout/gear1"/>
    <dgm:cxn modelId="{CAAA8E08-5DD9-41A2-9402-84973EEE9F27}" type="presOf" srcId="{179AA2B5-D55E-4C09-9F0F-DD1084DB4E0E}" destId="{27EC6A40-59E7-4FA3-AC37-9F9930916DFD}" srcOrd="0" destOrd="0" presId="urn:microsoft.com/office/officeart/2005/8/layout/gear1"/>
    <dgm:cxn modelId="{783C8314-AC43-49F0-9ADE-4035B254D703}" srcId="{ED658F93-6149-41EC-A3CB-3F15C7142E48}" destId="{CE7157FE-13FD-46C6-87B8-E2D9EA0AA364}" srcOrd="1" destOrd="0" parTransId="{84B3993A-445E-4BF1-8BB4-DA652CEBC0DA}" sibTransId="{FEA78AB2-EC26-4628-BA71-39C42FE5DED1}"/>
    <dgm:cxn modelId="{DE51C129-9B3A-4D21-ACCA-D2058DB4322F}" type="presOf" srcId="{CE7157FE-13FD-46C6-87B8-E2D9EA0AA364}" destId="{A1600DF4-B704-44AC-940A-2955AECE896D}" srcOrd="2" destOrd="0" presId="urn:microsoft.com/office/officeart/2005/8/layout/gear1"/>
    <dgm:cxn modelId="{066F8B2C-7517-49DA-8482-DF38FE56771E}" type="presOf" srcId="{49B5AA45-210B-41D1-94A1-AF93243F264A}" destId="{C58F73C7-FA35-4E50-91E9-D272AFFD0FDD}" srcOrd="2" destOrd="0" presId="urn:microsoft.com/office/officeart/2005/8/layout/gear1"/>
    <dgm:cxn modelId="{140C6038-D54E-4804-A4BB-EF672CBAE94C}" type="presOf" srcId="{57971B80-CE03-4471-ACA4-779B4A56F141}" destId="{10BE565A-8060-4A7B-A236-771BC875161B}" srcOrd="1" destOrd="0" presId="urn:microsoft.com/office/officeart/2005/8/layout/gear1"/>
    <dgm:cxn modelId="{907E585E-9D21-4FB2-A4AE-372124C1CFC9}" type="presOf" srcId="{CE7157FE-13FD-46C6-87B8-E2D9EA0AA364}" destId="{72A3119D-F060-4F69-B1D5-AFED453CCBB1}" srcOrd="0" destOrd="0" presId="urn:microsoft.com/office/officeart/2005/8/layout/gear1"/>
    <dgm:cxn modelId="{5A7FC747-7C41-4BA6-AF60-B0C1A33CBB1C}" type="presOf" srcId="{57971B80-CE03-4471-ACA4-779B4A56F141}" destId="{5E9A458A-3D91-47FE-B372-B6E4A4C603D2}" srcOrd="0" destOrd="0" presId="urn:microsoft.com/office/officeart/2005/8/layout/gear1"/>
    <dgm:cxn modelId="{21284475-A93A-424B-B423-23C870CA3691}" type="presOf" srcId="{CE7157FE-13FD-46C6-87B8-E2D9EA0AA364}" destId="{471EE668-168A-4AC3-9867-435F2F2BE9A1}" srcOrd="1" destOrd="0" presId="urn:microsoft.com/office/officeart/2005/8/layout/gear1"/>
    <dgm:cxn modelId="{341ED456-8A25-4619-9AEE-5067D84B9A90}" type="presOf" srcId="{49B5AA45-210B-41D1-94A1-AF93243F264A}" destId="{D57C525F-5FD1-4B79-8C24-D1FFF5C69412}" srcOrd="3" destOrd="0" presId="urn:microsoft.com/office/officeart/2005/8/layout/gear1"/>
    <dgm:cxn modelId="{80AC4089-9B82-4BB8-B53A-01E8D4CF78CB}" type="presOf" srcId="{49B5AA45-210B-41D1-94A1-AF93243F264A}" destId="{B8EA30C9-7CE8-4E69-A9A9-E581D0AA1B17}" srcOrd="0" destOrd="0" presId="urn:microsoft.com/office/officeart/2005/8/layout/gear1"/>
    <dgm:cxn modelId="{8E45A9AF-FEB9-4A52-8F2C-59BB0734C992}" type="presOf" srcId="{47903AC2-2ACF-48DF-8589-E20588E2D533}" destId="{21A3ABE4-F095-4F2D-99A0-51CAECF25EC8}" srcOrd="0" destOrd="0" presId="urn:microsoft.com/office/officeart/2005/8/layout/gear1"/>
    <dgm:cxn modelId="{85DC3CBF-2D05-4222-9D59-0031584740F9}" srcId="{ED658F93-6149-41EC-A3CB-3F15C7142E48}" destId="{49B5AA45-210B-41D1-94A1-AF93243F264A}" srcOrd="2" destOrd="0" parTransId="{5A21813A-2622-486B-9BC9-826B975CEDF5}" sibTransId="{47903AC2-2ACF-48DF-8589-E20588E2D533}"/>
    <dgm:cxn modelId="{E8F377C6-BB5F-42E9-9747-097A5342713E}" type="presOf" srcId="{FEA78AB2-EC26-4628-BA71-39C42FE5DED1}" destId="{40CF8AFF-8E76-43D2-A685-2D6489F67501}" srcOrd="0" destOrd="0" presId="urn:microsoft.com/office/officeart/2005/8/layout/gear1"/>
    <dgm:cxn modelId="{727BF7E5-552D-4A47-AA78-5BA10B7C98EE}" type="presOf" srcId="{ED658F93-6149-41EC-A3CB-3F15C7142E48}" destId="{FEE3FDC5-E1E3-4DCA-9596-508CB16299F8}" srcOrd="0" destOrd="0" presId="urn:microsoft.com/office/officeart/2005/8/layout/gear1"/>
    <dgm:cxn modelId="{A85B47E9-94A0-4525-9316-D284F3A37BD1}" srcId="{ED658F93-6149-41EC-A3CB-3F15C7142E48}" destId="{57971B80-CE03-4471-ACA4-779B4A56F141}" srcOrd="0" destOrd="0" parTransId="{B17B2409-4D58-44B6-8047-2E357BFFCE86}" sibTransId="{179AA2B5-D55E-4C09-9F0F-DD1084DB4E0E}"/>
    <dgm:cxn modelId="{ECE8B3F4-2B08-4A6F-A02A-C0F5C1FAFDE0}" type="presOf" srcId="{49B5AA45-210B-41D1-94A1-AF93243F264A}" destId="{984A35EF-45BE-4773-A1A0-E2CE37E2AD19}" srcOrd="1" destOrd="0" presId="urn:microsoft.com/office/officeart/2005/8/layout/gear1"/>
    <dgm:cxn modelId="{108781C3-3B11-40F1-A5CC-6C5F47A3B8C0}" type="presParOf" srcId="{FEE3FDC5-E1E3-4DCA-9596-508CB16299F8}" destId="{5E9A458A-3D91-47FE-B372-B6E4A4C603D2}" srcOrd="0" destOrd="0" presId="urn:microsoft.com/office/officeart/2005/8/layout/gear1"/>
    <dgm:cxn modelId="{C435CC3F-9CC1-4476-906F-B213B7F6C277}" type="presParOf" srcId="{FEE3FDC5-E1E3-4DCA-9596-508CB16299F8}" destId="{10BE565A-8060-4A7B-A236-771BC875161B}" srcOrd="1" destOrd="0" presId="urn:microsoft.com/office/officeart/2005/8/layout/gear1"/>
    <dgm:cxn modelId="{00E05C07-FAA2-411C-A7A7-78285B621EB4}" type="presParOf" srcId="{FEE3FDC5-E1E3-4DCA-9596-508CB16299F8}" destId="{5B743148-5106-4371-BFBE-F67623A67496}" srcOrd="2" destOrd="0" presId="urn:microsoft.com/office/officeart/2005/8/layout/gear1"/>
    <dgm:cxn modelId="{FC95AC3A-4E0C-4DF3-8551-FF4625D4D022}" type="presParOf" srcId="{FEE3FDC5-E1E3-4DCA-9596-508CB16299F8}" destId="{72A3119D-F060-4F69-B1D5-AFED453CCBB1}" srcOrd="3" destOrd="0" presId="urn:microsoft.com/office/officeart/2005/8/layout/gear1"/>
    <dgm:cxn modelId="{6EF4482B-F1CB-4F69-81FB-FF93D4D9579D}" type="presParOf" srcId="{FEE3FDC5-E1E3-4DCA-9596-508CB16299F8}" destId="{471EE668-168A-4AC3-9867-435F2F2BE9A1}" srcOrd="4" destOrd="0" presId="urn:microsoft.com/office/officeart/2005/8/layout/gear1"/>
    <dgm:cxn modelId="{1FB0D487-8695-4574-8689-3B2AE0C0CD1D}" type="presParOf" srcId="{FEE3FDC5-E1E3-4DCA-9596-508CB16299F8}" destId="{A1600DF4-B704-44AC-940A-2955AECE896D}" srcOrd="5" destOrd="0" presId="urn:microsoft.com/office/officeart/2005/8/layout/gear1"/>
    <dgm:cxn modelId="{F346199E-4FFE-4E02-8E01-B09DB7245319}" type="presParOf" srcId="{FEE3FDC5-E1E3-4DCA-9596-508CB16299F8}" destId="{B8EA30C9-7CE8-4E69-A9A9-E581D0AA1B17}" srcOrd="6" destOrd="0" presId="urn:microsoft.com/office/officeart/2005/8/layout/gear1"/>
    <dgm:cxn modelId="{8556F484-73FA-4F9C-A6BF-D947DFA3EA51}" type="presParOf" srcId="{FEE3FDC5-E1E3-4DCA-9596-508CB16299F8}" destId="{984A35EF-45BE-4773-A1A0-E2CE37E2AD19}" srcOrd="7" destOrd="0" presId="urn:microsoft.com/office/officeart/2005/8/layout/gear1"/>
    <dgm:cxn modelId="{32F7B6F8-A06B-45D3-890E-5DF485C26D84}" type="presParOf" srcId="{FEE3FDC5-E1E3-4DCA-9596-508CB16299F8}" destId="{C58F73C7-FA35-4E50-91E9-D272AFFD0FDD}" srcOrd="8" destOrd="0" presId="urn:microsoft.com/office/officeart/2005/8/layout/gear1"/>
    <dgm:cxn modelId="{9DA6EEC9-A6B0-4F3F-AB85-A04C375F4CE6}" type="presParOf" srcId="{FEE3FDC5-E1E3-4DCA-9596-508CB16299F8}" destId="{D57C525F-5FD1-4B79-8C24-D1FFF5C69412}" srcOrd="9" destOrd="0" presId="urn:microsoft.com/office/officeart/2005/8/layout/gear1"/>
    <dgm:cxn modelId="{69B493B9-75F9-440F-B904-472EDC8182DE}" type="presParOf" srcId="{FEE3FDC5-E1E3-4DCA-9596-508CB16299F8}" destId="{27EC6A40-59E7-4FA3-AC37-9F9930916DFD}" srcOrd="10" destOrd="0" presId="urn:microsoft.com/office/officeart/2005/8/layout/gear1"/>
    <dgm:cxn modelId="{42B05410-FD95-46D7-94E8-AF0B539084F1}" type="presParOf" srcId="{FEE3FDC5-E1E3-4DCA-9596-508CB16299F8}" destId="{40CF8AFF-8E76-43D2-A685-2D6489F67501}" srcOrd="11" destOrd="0" presId="urn:microsoft.com/office/officeart/2005/8/layout/gear1"/>
    <dgm:cxn modelId="{1AE11516-9465-4FEE-B26A-C66C89D6FF68}" type="presParOf" srcId="{FEE3FDC5-E1E3-4DCA-9596-508CB16299F8}" destId="{21A3ABE4-F095-4F2D-99A0-51CAECF25EC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3232C7-9FCF-480A-832C-1B7F8D53BAA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223B586-7DBE-44E9-988B-741EF034ED8D}">
      <dgm:prSet phldrT="[Text]" custT="1"/>
      <dgm:spPr>
        <a:solidFill>
          <a:srgbClr val="C00000"/>
        </a:solidFill>
      </dgm:spPr>
      <dgm:t>
        <a:bodyPr/>
        <a:lstStyle/>
        <a:p>
          <a:r>
            <a:rPr lang="en-US" sz="2400" dirty="0"/>
            <a:t>Iberian Peninsula Blackout</a:t>
          </a:r>
        </a:p>
      </dgm:t>
    </dgm:pt>
    <dgm:pt modelId="{7ED8EF8E-68E8-4B42-9F75-A91C59A24C87}" type="parTrans" cxnId="{05936498-0ADF-4AFA-BE21-953CFE3A38D2}">
      <dgm:prSet/>
      <dgm:spPr/>
      <dgm:t>
        <a:bodyPr/>
        <a:lstStyle/>
        <a:p>
          <a:endParaRPr lang="en-US"/>
        </a:p>
      </dgm:t>
    </dgm:pt>
    <dgm:pt modelId="{F0C215E5-9B41-405D-AA06-58D34DA79C04}" type="sibTrans" cxnId="{05936498-0ADF-4AFA-BE21-953CFE3A38D2}">
      <dgm:prSet/>
      <dgm:spPr/>
      <dgm:t>
        <a:bodyPr/>
        <a:lstStyle/>
        <a:p>
          <a:endParaRPr lang="en-US"/>
        </a:p>
      </dgm:t>
    </dgm:pt>
    <dgm:pt modelId="{80F0B254-3E34-4A5C-9215-F52E21AAFB03}">
      <dgm:prSet phldrT="[Text]" custT="1"/>
      <dgm:spPr/>
      <dgm:t>
        <a:bodyPr/>
        <a:lstStyle/>
        <a:p>
          <a:r>
            <a:rPr lang="en-US" sz="2000" dirty="0"/>
            <a:t>Poor Voltage Ride-through Performance of Resources</a:t>
          </a:r>
        </a:p>
      </dgm:t>
    </dgm:pt>
    <dgm:pt modelId="{D91F46CB-5EA8-44BB-812D-34EB417E4312}" type="parTrans" cxnId="{3AA6A3A8-2140-4ABD-A4F1-C4130B5AB76B}">
      <dgm:prSet/>
      <dgm:spPr/>
      <dgm:t>
        <a:bodyPr/>
        <a:lstStyle/>
        <a:p>
          <a:endParaRPr lang="en-US"/>
        </a:p>
      </dgm:t>
    </dgm:pt>
    <dgm:pt modelId="{096CBB69-0A0A-49AE-82C6-58DBDCFDF24A}" type="sibTrans" cxnId="{3AA6A3A8-2140-4ABD-A4F1-C4130B5AB76B}">
      <dgm:prSet/>
      <dgm:spPr/>
      <dgm:t>
        <a:bodyPr/>
        <a:lstStyle/>
        <a:p>
          <a:endParaRPr lang="en-US"/>
        </a:p>
      </dgm:t>
    </dgm:pt>
    <dgm:pt modelId="{CA858DA6-322F-45AA-9725-7411866CFE15}">
      <dgm:prSet phldrT="[Text]" custT="1"/>
      <dgm:spPr/>
      <dgm:t>
        <a:bodyPr/>
        <a:lstStyle/>
        <a:p>
          <a:r>
            <a:rPr lang="en-US" sz="2000" dirty="0"/>
            <a:t>Insufficient Dynamic Voltage Regulation</a:t>
          </a:r>
        </a:p>
      </dgm:t>
    </dgm:pt>
    <dgm:pt modelId="{0FE6C62D-012D-4CF7-A54C-21BBF25C2322}" type="parTrans" cxnId="{FDB42235-8213-46D2-8401-1ED79B7FFEA0}">
      <dgm:prSet/>
      <dgm:spPr/>
      <dgm:t>
        <a:bodyPr/>
        <a:lstStyle/>
        <a:p>
          <a:endParaRPr lang="en-US"/>
        </a:p>
      </dgm:t>
    </dgm:pt>
    <dgm:pt modelId="{CBB730CA-55D0-4BE1-AD34-672733F6A691}" type="sibTrans" cxnId="{FDB42235-8213-46D2-8401-1ED79B7FFEA0}">
      <dgm:prSet/>
      <dgm:spPr/>
      <dgm:t>
        <a:bodyPr/>
        <a:lstStyle/>
        <a:p>
          <a:endParaRPr lang="en-US"/>
        </a:p>
      </dgm:t>
    </dgm:pt>
    <dgm:pt modelId="{A8E077DB-0C13-4CB7-A85F-E0D63E9ECF72}">
      <dgm:prSet phldrT="[Text]" custT="1"/>
      <dgm:spPr/>
      <dgm:t>
        <a:bodyPr/>
        <a:lstStyle/>
        <a:p>
          <a:r>
            <a:rPr lang="en-US" sz="2000" dirty="0"/>
            <a:t>Unreliable Voltage Regulation of Conventional Generators</a:t>
          </a:r>
        </a:p>
      </dgm:t>
    </dgm:pt>
    <dgm:pt modelId="{964B1DCC-C9FE-4539-905A-CA33143D9550}" type="parTrans" cxnId="{09694C2D-E205-4967-8536-D7D39EC68C9D}">
      <dgm:prSet/>
      <dgm:spPr/>
      <dgm:t>
        <a:bodyPr/>
        <a:lstStyle/>
        <a:p>
          <a:endParaRPr lang="en-US"/>
        </a:p>
      </dgm:t>
    </dgm:pt>
    <dgm:pt modelId="{64E85933-6F71-4562-8904-488891F96879}" type="sibTrans" cxnId="{09694C2D-E205-4967-8536-D7D39EC68C9D}">
      <dgm:prSet/>
      <dgm:spPr/>
      <dgm:t>
        <a:bodyPr/>
        <a:lstStyle/>
        <a:p>
          <a:endParaRPr lang="en-US"/>
        </a:p>
      </dgm:t>
    </dgm:pt>
    <dgm:pt modelId="{26B3EC30-00A1-4C31-9770-22AC31E4F12D}">
      <dgm:prSet custT="1"/>
      <dgm:spPr/>
      <dgm:t>
        <a:bodyPr/>
        <a:lstStyle/>
        <a:p>
          <a:r>
            <a:rPr lang="en-US" sz="2000" dirty="0"/>
            <a:t>Potential gaps in Operations Planning</a:t>
          </a:r>
        </a:p>
      </dgm:t>
    </dgm:pt>
    <dgm:pt modelId="{30E93809-53F4-47AF-BF43-4297A7ED9DD2}" type="parTrans" cxnId="{DC882F0C-9EA9-4A91-9DBF-A4342F085FE2}">
      <dgm:prSet/>
      <dgm:spPr/>
      <dgm:t>
        <a:bodyPr/>
        <a:lstStyle/>
        <a:p>
          <a:endParaRPr lang="en-US"/>
        </a:p>
      </dgm:t>
    </dgm:pt>
    <dgm:pt modelId="{D8F1593F-2A0E-4C45-8749-D7A52C2AC079}" type="sibTrans" cxnId="{DC882F0C-9EA9-4A91-9DBF-A4342F085FE2}">
      <dgm:prSet/>
      <dgm:spPr/>
      <dgm:t>
        <a:bodyPr/>
        <a:lstStyle/>
        <a:p>
          <a:endParaRPr lang="en-US"/>
        </a:p>
      </dgm:t>
    </dgm:pt>
    <dgm:pt modelId="{18FB82E3-3F34-43EA-B8FC-30EE36859539}" type="pres">
      <dgm:prSet presAssocID="{F63232C7-9FCF-480A-832C-1B7F8D53BAA7}" presName="cycle" presStyleCnt="0">
        <dgm:presLayoutVars>
          <dgm:chMax val="1"/>
          <dgm:dir/>
          <dgm:animLvl val="ctr"/>
          <dgm:resizeHandles val="exact"/>
        </dgm:presLayoutVars>
      </dgm:prSet>
      <dgm:spPr/>
    </dgm:pt>
    <dgm:pt modelId="{73F7694A-F436-434F-9D76-74BF4ABD8CD7}" type="pres">
      <dgm:prSet presAssocID="{1223B586-7DBE-44E9-988B-741EF034ED8D}" presName="centerShape" presStyleLbl="node0" presStyleIdx="0" presStyleCnt="1" custScaleX="90909" custScaleY="90909"/>
      <dgm:spPr/>
    </dgm:pt>
    <dgm:pt modelId="{ACB5F11A-EE88-4941-A43B-7321DED9B089}" type="pres">
      <dgm:prSet presAssocID="{D91F46CB-5EA8-44BB-812D-34EB417E4312}" presName="parTrans" presStyleLbl="bgSibTrans2D1" presStyleIdx="0" presStyleCnt="4"/>
      <dgm:spPr/>
    </dgm:pt>
    <dgm:pt modelId="{224B5C71-C4F5-4640-BAAE-C3279AFC961A}" type="pres">
      <dgm:prSet presAssocID="{80F0B254-3E34-4A5C-9215-F52E21AAFB03}" presName="node" presStyleLbl="node1" presStyleIdx="0" presStyleCnt="4">
        <dgm:presLayoutVars>
          <dgm:bulletEnabled val="1"/>
        </dgm:presLayoutVars>
      </dgm:prSet>
      <dgm:spPr/>
    </dgm:pt>
    <dgm:pt modelId="{741EFA75-32B2-4BA5-8429-0D7B31E9A038}" type="pres">
      <dgm:prSet presAssocID="{0FE6C62D-012D-4CF7-A54C-21BBF25C2322}" presName="parTrans" presStyleLbl="bgSibTrans2D1" presStyleIdx="1" presStyleCnt="4"/>
      <dgm:spPr/>
    </dgm:pt>
    <dgm:pt modelId="{F530DDED-FFB6-4D31-B8C6-CF05A2E3E6AF}" type="pres">
      <dgm:prSet presAssocID="{CA858DA6-322F-45AA-9725-7411866CFE15}" presName="node" presStyleLbl="node1" presStyleIdx="1" presStyleCnt="4" custScaleX="90909" custScaleY="90909">
        <dgm:presLayoutVars>
          <dgm:bulletEnabled val="1"/>
        </dgm:presLayoutVars>
      </dgm:prSet>
      <dgm:spPr/>
    </dgm:pt>
    <dgm:pt modelId="{DEC5EF81-4145-406B-AC25-AFE46DE59AF0}" type="pres">
      <dgm:prSet presAssocID="{964B1DCC-C9FE-4539-905A-CA33143D9550}" presName="parTrans" presStyleLbl="bgSibTrans2D1" presStyleIdx="2" presStyleCnt="4"/>
      <dgm:spPr/>
    </dgm:pt>
    <dgm:pt modelId="{579E8CE4-DB9A-4697-B400-270D2A03107C}" type="pres">
      <dgm:prSet presAssocID="{A8E077DB-0C13-4CB7-A85F-E0D63E9ECF72}" presName="node" presStyleLbl="node1" presStyleIdx="2" presStyleCnt="4" custScaleX="99815" custScaleY="90909">
        <dgm:presLayoutVars>
          <dgm:bulletEnabled val="1"/>
        </dgm:presLayoutVars>
      </dgm:prSet>
      <dgm:spPr/>
    </dgm:pt>
    <dgm:pt modelId="{DF39E0DD-8059-4AF6-90AC-53C25AEC9D82}" type="pres">
      <dgm:prSet presAssocID="{30E93809-53F4-47AF-BF43-4297A7ED9DD2}" presName="parTrans" presStyleLbl="bgSibTrans2D1" presStyleIdx="3" presStyleCnt="4"/>
      <dgm:spPr/>
    </dgm:pt>
    <dgm:pt modelId="{6E99EF27-5C2D-4643-9C8D-950C29EBE355}" type="pres">
      <dgm:prSet presAssocID="{26B3EC30-00A1-4C31-9770-22AC31E4F12D}" presName="node" presStyleLbl="node1" presStyleIdx="3" presStyleCnt="4">
        <dgm:presLayoutVars>
          <dgm:bulletEnabled val="1"/>
        </dgm:presLayoutVars>
      </dgm:prSet>
      <dgm:spPr/>
    </dgm:pt>
  </dgm:ptLst>
  <dgm:cxnLst>
    <dgm:cxn modelId="{28C0AA04-39DC-4B11-8CF4-AC5F192D4A7F}" type="presOf" srcId="{D91F46CB-5EA8-44BB-812D-34EB417E4312}" destId="{ACB5F11A-EE88-4941-A43B-7321DED9B089}" srcOrd="0" destOrd="0" presId="urn:microsoft.com/office/officeart/2005/8/layout/radial4"/>
    <dgm:cxn modelId="{DC882F0C-9EA9-4A91-9DBF-A4342F085FE2}" srcId="{1223B586-7DBE-44E9-988B-741EF034ED8D}" destId="{26B3EC30-00A1-4C31-9770-22AC31E4F12D}" srcOrd="3" destOrd="0" parTransId="{30E93809-53F4-47AF-BF43-4297A7ED9DD2}" sibTransId="{D8F1593F-2A0E-4C45-8749-D7A52C2AC079}"/>
    <dgm:cxn modelId="{09694C2D-E205-4967-8536-D7D39EC68C9D}" srcId="{1223B586-7DBE-44E9-988B-741EF034ED8D}" destId="{A8E077DB-0C13-4CB7-A85F-E0D63E9ECF72}" srcOrd="2" destOrd="0" parTransId="{964B1DCC-C9FE-4539-905A-CA33143D9550}" sibTransId="{64E85933-6F71-4562-8904-488891F96879}"/>
    <dgm:cxn modelId="{FDB42235-8213-46D2-8401-1ED79B7FFEA0}" srcId="{1223B586-7DBE-44E9-988B-741EF034ED8D}" destId="{CA858DA6-322F-45AA-9725-7411866CFE15}" srcOrd="1" destOrd="0" parTransId="{0FE6C62D-012D-4CF7-A54C-21BBF25C2322}" sibTransId="{CBB730CA-55D0-4BE1-AD34-672733F6A691}"/>
    <dgm:cxn modelId="{6F9CA658-EEB0-47D3-9A41-FBA71B962620}" type="presOf" srcId="{A8E077DB-0C13-4CB7-A85F-E0D63E9ECF72}" destId="{579E8CE4-DB9A-4697-B400-270D2A03107C}" srcOrd="0" destOrd="0" presId="urn:microsoft.com/office/officeart/2005/8/layout/radial4"/>
    <dgm:cxn modelId="{F0FDF158-CF92-4102-A68A-36F78BE5713F}" type="presOf" srcId="{30E93809-53F4-47AF-BF43-4297A7ED9DD2}" destId="{DF39E0DD-8059-4AF6-90AC-53C25AEC9D82}" srcOrd="0" destOrd="0" presId="urn:microsoft.com/office/officeart/2005/8/layout/radial4"/>
    <dgm:cxn modelId="{441F767B-84B2-49F4-9024-67FEB7C505A9}" type="presOf" srcId="{1223B586-7DBE-44E9-988B-741EF034ED8D}" destId="{73F7694A-F436-434F-9D76-74BF4ABD8CD7}" srcOrd="0" destOrd="0" presId="urn:microsoft.com/office/officeart/2005/8/layout/radial4"/>
    <dgm:cxn modelId="{05936498-0ADF-4AFA-BE21-953CFE3A38D2}" srcId="{F63232C7-9FCF-480A-832C-1B7F8D53BAA7}" destId="{1223B586-7DBE-44E9-988B-741EF034ED8D}" srcOrd="0" destOrd="0" parTransId="{7ED8EF8E-68E8-4B42-9F75-A91C59A24C87}" sibTransId="{F0C215E5-9B41-405D-AA06-58D34DA79C04}"/>
    <dgm:cxn modelId="{3AA6A3A8-2140-4ABD-A4F1-C4130B5AB76B}" srcId="{1223B586-7DBE-44E9-988B-741EF034ED8D}" destId="{80F0B254-3E34-4A5C-9215-F52E21AAFB03}" srcOrd="0" destOrd="0" parTransId="{D91F46CB-5EA8-44BB-812D-34EB417E4312}" sibTransId="{096CBB69-0A0A-49AE-82C6-58DBDCFDF24A}"/>
    <dgm:cxn modelId="{4BB240AF-9CD8-48EC-8462-523D43947AD5}" type="presOf" srcId="{80F0B254-3E34-4A5C-9215-F52E21AAFB03}" destId="{224B5C71-C4F5-4640-BAAE-C3279AFC961A}" srcOrd="0" destOrd="0" presId="urn:microsoft.com/office/officeart/2005/8/layout/radial4"/>
    <dgm:cxn modelId="{435399B7-F68A-4123-A6D0-B864802426D8}" type="presOf" srcId="{26B3EC30-00A1-4C31-9770-22AC31E4F12D}" destId="{6E99EF27-5C2D-4643-9C8D-950C29EBE355}" srcOrd="0" destOrd="0" presId="urn:microsoft.com/office/officeart/2005/8/layout/radial4"/>
    <dgm:cxn modelId="{DA5C2BC2-EE70-4273-9146-5DE786672ECF}" type="presOf" srcId="{CA858DA6-322F-45AA-9725-7411866CFE15}" destId="{F530DDED-FFB6-4D31-B8C6-CF05A2E3E6AF}" srcOrd="0" destOrd="0" presId="urn:microsoft.com/office/officeart/2005/8/layout/radial4"/>
    <dgm:cxn modelId="{03B5F2E8-40FA-4586-8B8E-5C36FC1BAFE1}" type="presOf" srcId="{964B1DCC-C9FE-4539-905A-CA33143D9550}" destId="{DEC5EF81-4145-406B-AC25-AFE46DE59AF0}" srcOrd="0" destOrd="0" presId="urn:microsoft.com/office/officeart/2005/8/layout/radial4"/>
    <dgm:cxn modelId="{36C748EA-5B79-4A9E-88BE-74C7E0921F03}" type="presOf" srcId="{F63232C7-9FCF-480A-832C-1B7F8D53BAA7}" destId="{18FB82E3-3F34-43EA-B8FC-30EE36859539}" srcOrd="0" destOrd="0" presId="urn:microsoft.com/office/officeart/2005/8/layout/radial4"/>
    <dgm:cxn modelId="{B80098EE-689F-4B84-B94D-8513061F74FE}" type="presOf" srcId="{0FE6C62D-012D-4CF7-A54C-21BBF25C2322}" destId="{741EFA75-32B2-4BA5-8429-0D7B31E9A038}" srcOrd="0" destOrd="0" presId="urn:microsoft.com/office/officeart/2005/8/layout/radial4"/>
    <dgm:cxn modelId="{AF533324-21AB-48F3-950C-CB92510EF3AC}" type="presParOf" srcId="{18FB82E3-3F34-43EA-B8FC-30EE36859539}" destId="{73F7694A-F436-434F-9D76-74BF4ABD8CD7}" srcOrd="0" destOrd="0" presId="urn:microsoft.com/office/officeart/2005/8/layout/radial4"/>
    <dgm:cxn modelId="{923E84A2-1CBA-4504-BD45-40FC0236725F}" type="presParOf" srcId="{18FB82E3-3F34-43EA-B8FC-30EE36859539}" destId="{ACB5F11A-EE88-4941-A43B-7321DED9B089}" srcOrd="1" destOrd="0" presId="urn:microsoft.com/office/officeart/2005/8/layout/radial4"/>
    <dgm:cxn modelId="{A7D7FA99-F1E5-4673-89A7-AD74A44942EB}" type="presParOf" srcId="{18FB82E3-3F34-43EA-B8FC-30EE36859539}" destId="{224B5C71-C4F5-4640-BAAE-C3279AFC961A}" srcOrd="2" destOrd="0" presId="urn:microsoft.com/office/officeart/2005/8/layout/radial4"/>
    <dgm:cxn modelId="{E936A9BD-990B-4C81-9ACF-4502978C7F40}" type="presParOf" srcId="{18FB82E3-3F34-43EA-B8FC-30EE36859539}" destId="{741EFA75-32B2-4BA5-8429-0D7B31E9A038}" srcOrd="3" destOrd="0" presId="urn:microsoft.com/office/officeart/2005/8/layout/radial4"/>
    <dgm:cxn modelId="{8A9528BB-A4E3-42A1-AC7B-DED777E5B697}" type="presParOf" srcId="{18FB82E3-3F34-43EA-B8FC-30EE36859539}" destId="{F530DDED-FFB6-4D31-B8C6-CF05A2E3E6AF}" srcOrd="4" destOrd="0" presId="urn:microsoft.com/office/officeart/2005/8/layout/radial4"/>
    <dgm:cxn modelId="{73FA76A5-ABA7-4475-8216-DEA6C3AB69CE}" type="presParOf" srcId="{18FB82E3-3F34-43EA-B8FC-30EE36859539}" destId="{DEC5EF81-4145-406B-AC25-AFE46DE59AF0}" srcOrd="5" destOrd="0" presId="urn:microsoft.com/office/officeart/2005/8/layout/radial4"/>
    <dgm:cxn modelId="{BB75D86F-233A-435E-A673-2744E2D07EE1}" type="presParOf" srcId="{18FB82E3-3F34-43EA-B8FC-30EE36859539}" destId="{579E8CE4-DB9A-4697-B400-270D2A03107C}" srcOrd="6" destOrd="0" presId="urn:microsoft.com/office/officeart/2005/8/layout/radial4"/>
    <dgm:cxn modelId="{A8CBF2C8-8525-4DF8-80BC-4607B405D441}" type="presParOf" srcId="{18FB82E3-3F34-43EA-B8FC-30EE36859539}" destId="{DF39E0DD-8059-4AF6-90AC-53C25AEC9D82}" srcOrd="7" destOrd="0" presId="urn:microsoft.com/office/officeart/2005/8/layout/radial4"/>
    <dgm:cxn modelId="{462E3206-7633-4266-A3DA-1F2460DED531}" type="presParOf" srcId="{18FB82E3-3F34-43EA-B8FC-30EE36859539}" destId="{6E99EF27-5C2D-4643-9C8D-950C29EBE355}"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BFF9-53D9-410B-A9BB-16137640C3DF}">
      <dsp:nvSpPr>
        <dsp:cNvPr id="0" name=""/>
        <dsp:cNvSpPr/>
      </dsp:nvSpPr>
      <dsp:spPr>
        <a:xfrm>
          <a:off x="-5992319" y="-922847"/>
          <a:ext cx="7179696" cy="7179696"/>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23447-FE85-4986-94CC-16E41E2D05D4}">
      <dsp:nvSpPr>
        <dsp:cNvPr id="0" name=""/>
        <dsp:cNvSpPr/>
      </dsp:nvSpPr>
      <dsp:spPr>
        <a:xfrm>
          <a:off x="540764" y="333268"/>
          <a:ext cx="10550349"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Over half of North America is at risk of energy shortfalls over the next 10 years</a:t>
          </a:r>
        </a:p>
      </dsp:txBody>
      <dsp:txXfrm>
        <a:off x="540764" y="333268"/>
        <a:ext cx="10550349" cy="666963"/>
      </dsp:txXfrm>
    </dsp:sp>
    <dsp:sp modelId="{DCA9B0E9-8DF0-47DB-AF08-EE22B51BEBF1}">
      <dsp:nvSpPr>
        <dsp:cNvPr id="0" name=""/>
        <dsp:cNvSpPr/>
      </dsp:nvSpPr>
      <dsp:spPr>
        <a:xfrm>
          <a:off x="36373" y="16235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6902F-941A-4879-92AE-6AA85D786281}">
      <dsp:nvSpPr>
        <dsp:cNvPr id="0" name=""/>
        <dsp:cNvSpPr/>
      </dsp:nvSpPr>
      <dsp:spPr>
        <a:xfrm>
          <a:off x="1018691" y="1333393"/>
          <a:ext cx="10072422"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Projected generator retirements remain at significant high levels</a:t>
          </a:r>
        </a:p>
      </dsp:txBody>
      <dsp:txXfrm>
        <a:off x="1018691" y="1333393"/>
        <a:ext cx="10072422" cy="666963"/>
      </dsp:txXfrm>
    </dsp:sp>
    <dsp:sp modelId="{958D8714-DD1D-4875-9AAB-5FB93F87FDD4}">
      <dsp:nvSpPr>
        <dsp:cNvPr id="0" name=""/>
        <dsp:cNvSpPr/>
      </dsp:nvSpPr>
      <dsp:spPr>
        <a:xfrm>
          <a:off x="601839" y="1250022"/>
          <a:ext cx="833704" cy="8337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F3791-5194-49FE-969A-761CC7BD93AC}">
      <dsp:nvSpPr>
        <dsp:cNvPr id="0" name=""/>
        <dsp:cNvSpPr/>
      </dsp:nvSpPr>
      <dsp:spPr>
        <a:xfrm>
          <a:off x="1165376" y="2333518"/>
          <a:ext cx="9925737"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Demand growth is rising rapidly driven by electrification, data centers, and industrial load</a:t>
          </a:r>
        </a:p>
      </dsp:txBody>
      <dsp:txXfrm>
        <a:off x="1165376" y="2333518"/>
        <a:ext cx="9925737" cy="666963"/>
      </dsp:txXfrm>
    </dsp:sp>
    <dsp:sp modelId="{7950FB27-71C9-4FE1-97C0-5B945B6636E5}">
      <dsp:nvSpPr>
        <dsp:cNvPr id="0" name=""/>
        <dsp:cNvSpPr/>
      </dsp:nvSpPr>
      <dsp:spPr>
        <a:xfrm>
          <a:off x="660985" y="216260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E6E8B-178C-44B1-8A22-7B64FC0821F4}">
      <dsp:nvSpPr>
        <dsp:cNvPr id="0" name=""/>
        <dsp:cNvSpPr/>
      </dsp:nvSpPr>
      <dsp:spPr>
        <a:xfrm>
          <a:off x="1018691" y="3333643"/>
          <a:ext cx="10072422"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Interconnection queues are robust, dominated by weather-dependent resources</a:t>
          </a:r>
        </a:p>
      </dsp:txBody>
      <dsp:txXfrm>
        <a:off x="1018691" y="3333643"/>
        <a:ext cx="10072422" cy="666963"/>
      </dsp:txXfrm>
    </dsp:sp>
    <dsp:sp modelId="{A917C5F9-E662-48B0-AFCF-81AD631E95F7}">
      <dsp:nvSpPr>
        <dsp:cNvPr id="0" name=""/>
        <dsp:cNvSpPr/>
      </dsp:nvSpPr>
      <dsp:spPr>
        <a:xfrm>
          <a:off x="514300" y="3162733"/>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346A1-8301-4040-8A6B-3D258BCAB7AC}">
      <dsp:nvSpPr>
        <dsp:cNvPr id="0" name=""/>
        <dsp:cNvSpPr/>
      </dsp:nvSpPr>
      <dsp:spPr>
        <a:xfrm>
          <a:off x="540764" y="4333768"/>
          <a:ext cx="10550349" cy="666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The criticality of the natural gas system to support electric demand swings intensifies</a:t>
          </a:r>
        </a:p>
      </dsp:txBody>
      <dsp:txXfrm>
        <a:off x="540764" y="4333768"/>
        <a:ext cx="10550349" cy="666963"/>
      </dsp:txXfrm>
    </dsp:sp>
    <dsp:sp modelId="{CD93D902-594A-4C52-829E-F63896529794}">
      <dsp:nvSpPr>
        <dsp:cNvPr id="0" name=""/>
        <dsp:cNvSpPr/>
      </dsp:nvSpPr>
      <dsp:spPr>
        <a:xfrm>
          <a:off x="36373" y="4162858"/>
          <a:ext cx="1008782" cy="10087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A458A-3D91-47FE-B372-B6E4A4C603D2}">
      <dsp:nvSpPr>
        <dsp:cNvPr id="0" name=""/>
        <dsp:cNvSpPr/>
      </dsp:nvSpPr>
      <dsp:spPr>
        <a:xfrm>
          <a:off x="2023110" y="2213610"/>
          <a:ext cx="2472690" cy="247269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Grid</a:t>
          </a:r>
        </a:p>
      </dsp:txBody>
      <dsp:txXfrm>
        <a:off x="2520231" y="2792826"/>
        <a:ext cx="1478448" cy="1271014"/>
      </dsp:txXfrm>
    </dsp:sp>
    <dsp:sp modelId="{72A3119D-F060-4F69-B1D5-AFED453CCBB1}">
      <dsp:nvSpPr>
        <dsp:cNvPr id="0" name=""/>
        <dsp:cNvSpPr/>
      </dsp:nvSpPr>
      <dsp:spPr>
        <a:xfrm>
          <a:off x="584453" y="1629156"/>
          <a:ext cx="1798320" cy="179832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Load</a:t>
          </a:r>
        </a:p>
      </dsp:txBody>
      <dsp:txXfrm>
        <a:off x="1037185" y="2084625"/>
        <a:ext cx="892856" cy="887382"/>
      </dsp:txXfrm>
    </dsp:sp>
    <dsp:sp modelId="{B8EA30C9-7CE8-4E69-A9A9-E581D0AA1B17}">
      <dsp:nvSpPr>
        <dsp:cNvPr id="0" name=""/>
        <dsp:cNvSpPr/>
      </dsp:nvSpPr>
      <dsp:spPr>
        <a:xfrm rot="20700000">
          <a:off x="1591696" y="388498"/>
          <a:ext cx="1761986" cy="176198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Resource</a:t>
          </a:r>
        </a:p>
      </dsp:txBody>
      <dsp:txXfrm rot="-20700000">
        <a:off x="1978152" y="774953"/>
        <a:ext cx="989076" cy="989076"/>
      </dsp:txXfrm>
    </dsp:sp>
    <dsp:sp modelId="{27EC6A40-59E7-4FA3-AC37-9F9930916DFD}">
      <dsp:nvSpPr>
        <dsp:cNvPr id="0" name=""/>
        <dsp:cNvSpPr/>
      </dsp:nvSpPr>
      <dsp:spPr>
        <a:xfrm>
          <a:off x="1836296" y="1838595"/>
          <a:ext cx="3165043" cy="3165043"/>
        </a:xfrm>
        <a:prstGeom prst="circularArrow">
          <a:avLst>
            <a:gd name="adj1" fmla="val 4687"/>
            <a:gd name="adj2" fmla="val 299029"/>
            <a:gd name="adj3" fmla="val 2522945"/>
            <a:gd name="adj4" fmla="val 15846748"/>
            <a:gd name="adj5" fmla="val 5469"/>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0CF8AFF-8E76-43D2-A685-2D6489F67501}">
      <dsp:nvSpPr>
        <dsp:cNvPr id="0" name=""/>
        <dsp:cNvSpPr/>
      </dsp:nvSpPr>
      <dsp:spPr>
        <a:xfrm>
          <a:off x="265974" y="1229961"/>
          <a:ext cx="2299601" cy="22996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A3ABE4-F095-4F2D-99A0-51CAECF25EC8}">
      <dsp:nvSpPr>
        <dsp:cNvPr id="0" name=""/>
        <dsp:cNvSpPr/>
      </dsp:nvSpPr>
      <dsp:spPr>
        <a:xfrm>
          <a:off x="1184131" y="1263"/>
          <a:ext cx="2479433" cy="24794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A458A-3D91-47FE-B372-B6E4A4C603D2}">
      <dsp:nvSpPr>
        <dsp:cNvPr id="0" name=""/>
        <dsp:cNvSpPr/>
      </dsp:nvSpPr>
      <dsp:spPr>
        <a:xfrm>
          <a:off x="2023110" y="2213610"/>
          <a:ext cx="2472690" cy="2472690"/>
        </a:xfrm>
        <a:prstGeom prst="gear9">
          <a:avLst/>
        </a:prstGeom>
        <a:solidFill>
          <a:srgbClr val="204C81">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Grid</a:t>
          </a:r>
        </a:p>
      </dsp:txBody>
      <dsp:txXfrm>
        <a:off x="2520231" y="2792826"/>
        <a:ext cx="1478448" cy="1271014"/>
      </dsp:txXfrm>
    </dsp:sp>
    <dsp:sp modelId="{72A3119D-F060-4F69-B1D5-AFED453CCBB1}">
      <dsp:nvSpPr>
        <dsp:cNvPr id="0" name=""/>
        <dsp:cNvSpPr/>
      </dsp:nvSpPr>
      <dsp:spPr>
        <a:xfrm>
          <a:off x="584453" y="1629156"/>
          <a:ext cx="1798320" cy="1798320"/>
        </a:xfrm>
        <a:prstGeom prst="gear6">
          <a:avLst/>
        </a:prstGeom>
        <a:solidFill>
          <a:srgbClr val="204C81">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Load</a:t>
          </a:r>
        </a:p>
      </dsp:txBody>
      <dsp:txXfrm>
        <a:off x="1037185" y="2084625"/>
        <a:ext cx="892856" cy="887382"/>
      </dsp:txXfrm>
    </dsp:sp>
    <dsp:sp modelId="{B8EA30C9-7CE8-4E69-A9A9-E581D0AA1B17}">
      <dsp:nvSpPr>
        <dsp:cNvPr id="0" name=""/>
        <dsp:cNvSpPr/>
      </dsp:nvSpPr>
      <dsp:spPr>
        <a:xfrm rot="20700000">
          <a:off x="1591696" y="388498"/>
          <a:ext cx="1761986" cy="1761986"/>
        </a:xfrm>
        <a:prstGeom prst="gear6">
          <a:avLst/>
        </a:prstGeom>
        <a:solidFill>
          <a:srgbClr val="204C81">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Resource</a:t>
          </a:r>
        </a:p>
      </dsp:txBody>
      <dsp:txXfrm rot="-20700000">
        <a:off x="1978152" y="774953"/>
        <a:ext cx="989076" cy="989076"/>
      </dsp:txXfrm>
    </dsp:sp>
    <dsp:sp modelId="{27EC6A40-59E7-4FA3-AC37-9F9930916DFD}">
      <dsp:nvSpPr>
        <dsp:cNvPr id="0" name=""/>
        <dsp:cNvSpPr/>
      </dsp:nvSpPr>
      <dsp:spPr>
        <a:xfrm>
          <a:off x="1836296" y="1838595"/>
          <a:ext cx="3165043" cy="3165043"/>
        </a:xfrm>
        <a:prstGeom prst="circularArrow">
          <a:avLst>
            <a:gd name="adj1" fmla="val 4687"/>
            <a:gd name="adj2" fmla="val 299029"/>
            <a:gd name="adj3" fmla="val 2522945"/>
            <a:gd name="adj4" fmla="val 15846748"/>
            <a:gd name="adj5" fmla="val 5469"/>
          </a:avLst>
        </a:prstGeom>
        <a:solidFill>
          <a:srgbClr val="204C81">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40CF8AFF-8E76-43D2-A685-2D6489F67501}">
      <dsp:nvSpPr>
        <dsp:cNvPr id="0" name=""/>
        <dsp:cNvSpPr/>
      </dsp:nvSpPr>
      <dsp:spPr>
        <a:xfrm>
          <a:off x="265974" y="1229961"/>
          <a:ext cx="2299601" cy="2299601"/>
        </a:xfrm>
        <a:prstGeom prst="leftCircularArrow">
          <a:avLst>
            <a:gd name="adj1" fmla="val 6452"/>
            <a:gd name="adj2" fmla="val 429999"/>
            <a:gd name="adj3" fmla="val 10489124"/>
            <a:gd name="adj4" fmla="val 14837806"/>
            <a:gd name="adj5" fmla="val 7527"/>
          </a:avLst>
        </a:prstGeom>
        <a:solidFill>
          <a:srgbClr val="204C81">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21A3ABE4-F095-4F2D-99A0-51CAECF25EC8}">
      <dsp:nvSpPr>
        <dsp:cNvPr id="0" name=""/>
        <dsp:cNvSpPr/>
      </dsp:nvSpPr>
      <dsp:spPr>
        <a:xfrm>
          <a:off x="1184131" y="1263"/>
          <a:ext cx="2479433" cy="2479433"/>
        </a:xfrm>
        <a:prstGeom prst="circularArrow">
          <a:avLst>
            <a:gd name="adj1" fmla="val 5984"/>
            <a:gd name="adj2" fmla="val 394124"/>
            <a:gd name="adj3" fmla="val 13313824"/>
            <a:gd name="adj4" fmla="val 10508221"/>
            <a:gd name="adj5" fmla="val 6981"/>
          </a:avLst>
        </a:prstGeom>
        <a:solidFill>
          <a:srgbClr val="204C81">
            <a:alpha val="40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7694A-F436-434F-9D76-74BF4ABD8CD7}">
      <dsp:nvSpPr>
        <dsp:cNvPr id="0" name=""/>
        <dsp:cNvSpPr/>
      </dsp:nvSpPr>
      <dsp:spPr>
        <a:xfrm>
          <a:off x="4535043" y="2599656"/>
          <a:ext cx="2151950" cy="215195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Iberian Peninsula Blackout</a:t>
          </a:r>
        </a:p>
      </dsp:txBody>
      <dsp:txXfrm>
        <a:off x="4850189" y="2914802"/>
        <a:ext cx="1521658" cy="1521658"/>
      </dsp:txXfrm>
    </dsp:sp>
    <dsp:sp modelId="{ACB5F11A-EE88-4941-A43B-7321DED9B089}">
      <dsp:nvSpPr>
        <dsp:cNvPr id="0" name=""/>
        <dsp:cNvSpPr/>
      </dsp:nvSpPr>
      <dsp:spPr>
        <a:xfrm rot="11700000">
          <a:off x="2634656" y="2790529"/>
          <a:ext cx="1864015" cy="6746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B5C71-C4F5-4640-BAAE-C3279AFC961A}">
      <dsp:nvSpPr>
        <dsp:cNvPr id="0" name=""/>
        <dsp:cNvSpPr/>
      </dsp:nvSpPr>
      <dsp:spPr>
        <a:xfrm>
          <a:off x="1542018" y="1987110"/>
          <a:ext cx="2248791" cy="179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Poor Voltage Ride-through Performance of Resources</a:t>
          </a:r>
        </a:p>
      </dsp:txBody>
      <dsp:txXfrm>
        <a:off x="1594710" y="2039802"/>
        <a:ext cx="2143407" cy="1693648"/>
      </dsp:txXfrm>
    </dsp:sp>
    <dsp:sp modelId="{741EFA75-32B2-4BA5-8429-0D7B31E9A038}">
      <dsp:nvSpPr>
        <dsp:cNvPr id="0" name=""/>
        <dsp:cNvSpPr/>
      </dsp:nvSpPr>
      <dsp:spPr>
        <a:xfrm rot="14700000">
          <a:off x="3784551" y="1420138"/>
          <a:ext cx="1864015" cy="6746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30DDED-FFB6-4D31-B8C6-CF05A2E3E6AF}">
      <dsp:nvSpPr>
        <dsp:cNvPr id="0" name=""/>
        <dsp:cNvSpPr/>
      </dsp:nvSpPr>
      <dsp:spPr>
        <a:xfrm>
          <a:off x="3300498" y="95029"/>
          <a:ext cx="2044353" cy="1635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Insufficient Dynamic Voltage Regulation</a:t>
          </a:r>
        </a:p>
      </dsp:txBody>
      <dsp:txXfrm>
        <a:off x="3348400" y="142931"/>
        <a:ext cx="1948549" cy="1539678"/>
      </dsp:txXfrm>
    </dsp:sp>
    <dsp:sp modelId="{DEC5EF81-4145-406B-AC25-AFE46DE59AF0}">
      <dsp:nvSpPr>
        <dsp:cNvPr id="0" name=""/>
        <dsp:cNvSpPr/>
      </dsp:nvSpPr>
      <dsp:spPr>
        <a:xfrm rot="17700000">
          <a:off x="5573469" y="1420138"/>
          <a:ext cx="1864015" cy="6746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9E8CE4-DB9A-4697-B400-270D2A03107C}">
      <dsp:nvSpPr>
        <dsp:cNvPr id="0" name=""/>
        <dsp:cNvSpPr/>
      </dsp:nvSpPr>
      <dsp:spPr>
        <a:xfrm>
          <a:off x="5777046" y="95029"/>
          <a:ext cx="2244630" cy="1635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Unreliable Voltage Regulation of Conventional Generators</a:t>
          </a:r>
        </a:p>
      </dsp:txBody>
      <dsp:txXfrm>
        <a:off x="5824948" y="142931"/>
        <a:ext cx="2148826" cy="1539678"/>
      </dsp:txXfrm>
    </dsp:sp>
    <dsp:sp modelId="{DF39E0DD-8059-4AF6-90AC-53C25AEC9D82}">
      <dsp:nvSpPr>
        <dsp:cNvPr id="0" name=""/>
        <dsp:cNvSpPr/>
      </dsp:nvSpPr>
      <dsp:spPr>
        <a:xfrm rot="20700000">
          <a:off x="6723364" y="2790529"/>
          <a:ext cx="1864015" cy="67463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9EF27-5C2D-4643-9C8D-950C29EBE355}">
      <dsp:nvSpPr>
        <dsp:cNvPr id="0" name=""/>
        <dsp:cNvSpPr/>
      </dsp:nvSpPr>
      <dsp:spPr>
        <a:xfrm>
          <a:off x="7431227" y="1987110"/>
          <a:ext cx="2248791" cy="17990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Potential gaps in Operations Planning</a:t>
          </a:r>
        </a:p>
      </dsp:txBody>
      <dsp:txXfrm>
        <a:off x="7483919" y="2039802"/>
        <a:ext cx="2143407" cy="16936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8/19/2025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dirty="0"/>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915EF-1C4F-4653-9BC9-314287F2BF4E}" type="slidenum">
              <a:rPr lang="en-US" smtClean="0"/>
              <a:t>2</a:t>
            </a:fld>
            <a:endParaRPr lang="en-US"/>
          </a:p>
        </p:txBody>
      </p:sp>
    </p:spTree>
    <p:extLst>
      <p:ext uri="{BB962C8B-B14F-4D97-AF65-F5344CB8AC3E}">
        <p14:creationId xmlns:p14="http://schemas.microsoft.com/office/powerpoint/2010/main" val="35579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9269-C070-6CE6-7D2B-D77821D70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5EA52-48A7-657C-299E-B6E9E4B2D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9CF00-B6AC-A390-5EB7-CCCE31500E6C}"/>
              </a:ext>
            </a:extLst>
          </p:cNvPr>
          <p:cNvSpPr>
            <a:spLocks noGrp="1"/>
          </p:cNvSpPr>
          <p:nvPr>
            <p:ph type="body" idx="1"/>
          </p:nvPr>
        </p:nvSpPr>
        <p:spPr/>
        <p:txBody>
          <a:bodyPr/>
          <a:lstStyle/>
          <a:p>
            <a:endParaRPr lang="en-US" u="sng" dirty="0"/>
          </a:p>
          <a:p>
            <a:endParaRPr lang="en-US" dirty="0"/>
          </a:p>
        </p:txBody>
      </p:sp>
      <p:sp>
        <p:nvSpPr>
          <p:cNvPr id="4" name="Slide Number Placeholder 3">
            <a:extLst>
              <a:ext uri="{FF2B5EF4-FFF2-40B4-BE49-F238E27FC236}">
                <a16:creationId xmlns:a16="http://schemas.microsoft.com/office/drawing/2014/main" id="{7768474B-4F78-92A4-FA82-7740FB8D9B32}"/>
              </a:ext>
            </a:extLst>
          </p:cNvPr>
          <p:cNvSpPr>
            <a:spLocks noGrp="1"/>
          </p:cNvSpPr>
          <p:nvPr>
            <p:ph type="sldNum" sz="quarter" idx="10"/>
          </p:nvPr>
        </p:nvSpPr>
        <p:spPr/>
        <p:txBody>
          <a:bodyPr/>
          <a:lstStyle/>
          <a:p>
            <a:fld id="{397EC48A-CACA-446F-81AF-F188FB520B0D}" type="slidenum">
              <a:rPr lang="en-US" smtClean="0"/>
              <a:pPr/>
              <a:t>6</a:t>
            </a:fld>
            <a:endParaRPr lang="en-US" dirty="0"/>
          </a:p>
        </p:txBody>
      </p:sp>
    </p:spTree>
    <p:extLst>
      <p:ext uri="{BB962C8B-B14F-4D97-AF65-F5344CB8AC3E}">
        <p14:creationId xmlns:p14="http://schemas.microsoft.com/office/powerpoint/2010/main" val="1729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1AF0-BD3A-BF86-59F3-E9BBA883E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E455F-E348-7909-CB27-B6C21AEE4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5FAE2-25B6-5BCD-81C1-5FCEE931AB04}"/>
              </a:ext>
            </a:extLst>
          </p:cNvPr>
          <p:cNvSpPr>
            <a:spLocks noGrp="1"/>
          </p:cNvSpPr>
          <p:nvPr>
            <p:ph type="body" idx="1"/>
          </p:nvPr>
        </p:nvSpPr>
        <p:spPr/>
        <p:txBody>
          <a:bodyPr/>
          <a:lstStyle/>
          <a:p>
            <a:pPr lvl="1"/>
            <a:r>
              <a:rPr lang="en-US" i="0" kern="0" dirty="0"/>
              <a:t>Big risks and trends from the LTRA’s energy and capacity assessment</a:t>
            </a:r>
          </a:p>
          <a:p>
            <a:endParaRPr lang="en-US" dirty="0"/>
          </a:p>
        </p:txBody>
      </p:sp>
      <p:sp>
        <p:nvSpPr>
          <p:cNvPr id="4" name="Slide Number Placeholder 3">
            <a:extLst>
              <a:ext uri="{FF2B5EF4-FFF2-40B4-BE49-F238E27FC236}">
                <a16:creationId xmlns:a16="http://schemas.microsoft.com/office/drawing/2014/main" id="{D3CFFD2E-2F7B-4751-41AA-864150B0668E}"/>
              </a:ext>
            </a:extLst>
          </p:cNvPr>
          <p:cNvSpPr>
            <a:spLocks noGrp="1"/>
          </p:cNvSpPr>
          <p:nvPr>
            <p:ph type="sldNum" sz="quarter" idx="10"/>
          </p:nvPr>
        </p:nvSpPr>
        <p:spPr/>
        <p:txBody>
          <a:bodyPr/>
          <a:lstStyle/>
          <a:p>
            <a:fld id="{397EC48A-CACA-446F-81AF-F188FB520B0D}" type="slidenum">
              <a:rPr lang="en-US" smtClean="0"/>
              <a:pPr/>
              <a:t>9</a:t>
            </a:fld>
            <a:endParaRPr lang="en-US" dirty="0"/>
          </a:p>
        </p:txBody>
      </p:sp>
    </p:spTree>
    <p:extLst>
      <p:ext uri="{BB962C8B-B14F-4D97-AF65-F5344CB8AC3E}">
        <p14:creationId xmlns:p14="http://schemas.microsoft.com/office/powerpoint/2010/main" val="299576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D098-4C44-FC95-A8F8-E6FF04BEE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A852F-B4D2-E949-86D2-F3DA70C5F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6D2BC-4DEB-C9C3-5FB2-403434322D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Demand continues to be a big focus for the long-term. Looking at 2023, the 10-year peak demand </a:t>
            </a:r>
            <a:r>
              <a:rPr lang="en-US" sz="1200" dirty="0"/>
              <a:t>was increasing at the highest rate in last three decades. Further growth was projected in part due to increases in electrification and EV adoption. Now in 2024’s early look, we see Peak demand growth is increasing at an </a:t>
            </a:r>
            <a:r>
              <a:rPr lang="en-US" sz="1200" b="1" u="none" dirty="0"/>
              <a:t>even higher </a:t>
            </a:r>
            <a:r>
              <a:rPr lang="en-US" sz="1200" dirty="0"/>
              <a:t>rate than in 2023 and 2024 records the highest CAGR in the last 20 years. Lots of this increased growth in demand can be attributed to data centers, large commercial and industrial loads, vehicle electrification, and heat pumps showcasing as the predominant drivers. </a:t>
            </a:r>
            <a:r>
              <a:rPr lang="en-US" dirty="0"/>
              <a:t>NERC is studying the impacts on some of these new demand drivers, such as large commercial and industrial loads. A new RSTC task force has been created to address this. </a:t>
            </a:r>
          </a:p>
        </p:txBody>
      </p:sp>
      <p:sp>
        <p:nvSpPr>
          <p:cNvPr id="4" name="Slide Number Placeholder 3">
            <a:extLst>
              <a:ext uri="{FF2B5EF4-FFF2-40B4-BE49-F238E27FC236}">
                <a16:creationId xmlns:a16="http://schemas.microsoft.com/office/drawing/2014/main" id="{4974A96C-6981-18FF-B192-41FF41A8FDBA}"/>
              </a:ext>
            </a:extLst>
          </p:cNvPr>
          <p:cNvSpPr>
            <a:spLocks noGrp="1"/>
          </p:cNvSpPr>
          <p:nvPr>
            <p:ph type="sldNum" sz="quarter" idx="5"/>
          </p:nvPr>
        </p:nvSpPr>
        <p:spPr/>
        <p:txBody>
          <a:bodyPr/>
          <a:lstStyle/>
          <a:p>
            <a:fld id="{397EC48A-CACA-446F-81AF-F188FB520B0D}" type="slidenum">
              <a:rPr lang="en-US" smtClean="0"/>
              <a:pPr/>
              <a:t>11</a:t>
            </a:fld>
            <a:endParaRPr lang="en-US" dirty="0"/>
          </a:p>
        </p:txBody>
      </p:sp>
    </p:spTree>
    <p:extLst>
      <p:ext uri="{BB962C8B-B14F-4D97-AF65-F5344CB8AC3E}">
        <p14:creationId xmlns:p14="http://schemas.microsoft.com/office/powerpoint/2010/main" val="119095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481E-55FA-3879-CE01-1E14BC4E1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0398B-BE4A-C2C5-1555-43F68464FC2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C169BA9-F95C-B99F-CF16-5F76234B800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C72A83F-E071-2186-D4E8-4F41ABB642E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7EC48A-CACA-446F-81AF-F188FB520B0D}" type="slidenum">
              <a:rPr kumimoji="0" lang="en-US" sz="1200" b="0" i="1"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1"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415868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How do we take disparate technologies and create a very tasty soup that is a) clean, b) affordable, and c) secure and reliable</a:t>
            </a:r>
          </a:p>
          <a:p>
            <a:endParaRPr lang="en-US" dirty="0"/>
          </a:p>
          <a:p>
            <a:r>
              <a:rPr lang="en-US" dirty="0"/>
              <a:t>Tatiana </a:t>
            </a:r>
            <a:r>
              <a:rPr lang="en-US" dirty="0" err="1"/>
              <a:t>Vedeneva</a:t>
            </a:r>
            <a:r>
              <a:rPr lang="en-US" dirty="0"/>
              <a:t> — Renewables</a:t>
            </a:r>
          </a:p>
          <a:p>
            <a:r>
              <a:rPr lang="en-US" dirty="0"/>
              <a:t>King Lee — Nuclear</a:t>
            </a:r>
          </a:p>
          <a:p>
            <a:r>
              <a:rPr lang="en-US" dirty="0"/>
              <a:t>Vladimir </a:t>
            </a:r>
            <a:r>
              <a:rPr lang="en-US" dirty="0" err="1"/>
              <a:t>Budinsky</a:t>
            </a:r>
            <a:r>
              <a:rPr lang="en-US" dirty="0"/>
              <a:t> — Fossil</a:t>
            </a:r>
          </a:p>
          <a:p>
            <a:r>
              <a:rPr lang="en-US" dirty="0"/>
              <a:t>Antoine </a:t>
            </a:r>
            <a:r>
              <a:rPr lang="en-US" dirty="0" err="1"/>
              <a:t>herzog</a:t>
            </a:r>
            <a:r>
              <a:rPr lang="en-US" dirty="0"/>
              <a:t> — Storage</a:t>
            </a:r>
          </a:p>
          <a:p>
            <a:r>
              <a:rPr lang="en-US" dirty="0"/>
              <a:t>I’ll conclude with thoughts on demand side management</a:t>
            </a:r>
          </a:p>
        </p:txBody>
      </p:sp>
      <p:sp>
        <p:nvSpPr>
          <p:cNvPr id="4" name="Slide Number Placeholder 3"/>
          <p:cNvSpPr>
            <a:spLocks noGrp="1"/>
          </p:cNvSpPr>
          <p:nvPr>
            <p:ph type="sldNum" sz="quarter" idx="5"/>
          </p:nvPr>
        </p:nvSpPr>
        <p:spPr/>
        <p:txBody>
          <a:bodyPr/>
          <a:lstStyle/>
          <a:p>
            <a:fld id="{414D2A2F-F7DE-43CC-9745-37D960BA22B4}" type="slidenum">
              <a:rPr lang="en-GB" smtClean="0"/>
              <a:t>17</a:t>
            </a:fld>
            <a:endParaRPr lang="en-GB"/>
          </a:p>
        </p:txBody>
      </p:sp>
    </p:spTree>
    <p:extLst>
      <p:ext uri="{BB962C8B-B14F-4D97-AF65-F5344CB8AC3E}">
        <p14:creationId xmlns:p14="http://schemas.microsoft.com/office/powerpoint/2010/main" val="297106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7EC48A-CACA-446F-81AF-F188FB520B0D}" type="slidenum">
              <a:rPr lang="en-US" smtClean="0"/>
              <a:pPr/>
              <a:t>18</a:t>
            </a:fld>
            <a:endParaRPr lang="en-US" dirty="0"/>
          </a:p>
        </p:txBody>
      </p:sp>
    </p:spTree>
    <p:extLst>
      <p:ext uri="{BB962C8B-B14F-4D97-AF65-F5344CB8AC3E}">
        <p14:creationId xmlns:p14="http://schemas.microsoft.com/office/powerpoint/2010/main" val="216266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6400" y="696913"/>
            <a:ext cx="6197600" cy="3486150"/>
          </a:xfrm>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19</a:t>
            </a:fld>
            <a:endParaRPr lang="en-US" dirty="0"/>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629"/>
          <a:stretch/>
        </p:blipFill>
        <p:spPr>
          <a:xfrm>
            <a:off x="70339" y="76200"/>
            <a:ext cx="12045461" cy="6753015"/>
          </a:xfrm>
          <a:prstGeom prst="rect">
            <a:avLst/>
          </a:prstGeom>
        </p:spPr>
      </p:pic>
      <p:pic>
        <p:nvPicPr>
          <p:cNvPr id="2" name="Picture 1"/>
          <p:cNvPicPr>
            <a:picLocks noChangeAspect="1"/>
          </p:cNvPicPr>
          <p:nvPr userDrawn="1"/>
        </p:nvPicPr>
        <p:blipFill rotWithShape="1">
          <a:blip r:embed="rId3"/>
          <a:srcRect l="5324" t="4418" r="65090" b="82327"/>
          <a:stretch/>
        </p:blipFill>
        <p:spPr>
          <a:xfrm>
            <a:off x="381000" y="685800"/>
            <a:ext cx="2522974" cy="756892"/>
          </a:xfrm>
          <a:prstGeom prst="rect">
            <a:avLst/>
          </a:prstGeom>
        </p:spPr>
      </p:pic>
      <p:sp>
        <p:nvSpPr>
          <p:cNvPr id="3" name="TextBox 2"/>
          <p:cNvSpPr txBox="1"/>
          <p:nvPr userDrawn="1"/>
        </p:nvSpPr>
        <p:spPr>
          <a:xfrm>
            <a:off x="3962400" y="5932863"/>
            <a:ext cx="82296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lvl1pPr>
              <a:defRPr>
                <a:latin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lvl1pPr>
              <a:defRPr>
                <a:latin typeface="Roboto" panose="02000000000000000000" pitchFamily="2" charset="0"/>
              </a:defRPr>
            </a:lvl1pPr>
            <a:lvl2pPr>
              <a:defRPr>
                <a:latin typeface="Roboto" panose="02000000000000000000" pitchFamily="2" charset="0"/>
              </a:defRPr>
            </a:lvl2pPr>
            <a:lvl3pPr>
              <a:defRPr>
                <a:latin typeface="Roboto" panose="02000000000000000000" pitchFamily="2" charset="0"/>
              </a:defRPr>
            </a:lvl3pPr>
            <a:lvl4pPr>
              <a:defRPr>
                <a:latin typeface="Roboto" panose="02000000000000000000" pitchFamily="2" charset="0"/>
              </a:defRPr>
            </a:lvl4pPr>
            <a:lvl5pPr>
              <a:defRPr>
                <a:latin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lvl1pPr>
              <a:defRPr>
                <a:latin typeface="Roboto" panose="02000000000000000000" pitchFamily="2" charset="0"/>
              </a:defRPr>
            </a:lvl1pPr>
          </a:lstStyle>
          <a:p>
            <a:fld id="{105D5000-DC31-4129-B81A-C1C9E9F0B764}" type="datetimeFigureOut">
              <a:rPr lang="en-US" smtClean="0"/>
              <a:pPr/>
              <a:t>8/19/2025</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lvl1pPr>
              <a:defRPr>
                <a:latin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lvl1pPr>
              <a:defRPr>
                <a:latin typeface="Roboto" panose="02000000000000000000" pitchFamily="2" charset="0"/>
              </a:defRPr>
            </a:lvl1pPr>
          </a:lstStyle>
          <a:p>
            <a:fld id="{BA8F315C-77BC-49F6-86CA-06F2BE8CA9F0}" type="slidenum">
              <a:rPr lang="en-US" smtClean="0"/>
              <a:pPr/>
              <a:t>‹#›</a:t>
            </a:fld>
            <a:endParaRPr lang="en-US"/>
          </a:p>
        </p:txBody>
      </p:sp>
    </p:spTree>
    <p:extLst>
      <p:ext uri="{BB962C8B-B14F-4D97-AF65-F5344CB8AC3E}">
        <p14:creationId xmlns:p14="http://schemas.microsoft.com/office/powerpoint/2010/main" val="342140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800" y="2468562"/>
            <a:ext cx="110744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461432" y="1325562"/>
            <a:ext cx="11222568"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461432" y="1325562"/>
            <a:ext cx="11222568"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461432" y="1325562"/>
            <a:ext cx="5388864"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6091936" y="1325562"/>
            <a:ext cx="5388864"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432" y="1325562"/>
            <a:ext cx="5386917"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6096002" y="1325562"/>
            <a:ext cx="5389033"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461432" y="1981200"/>
            <a:ext cx="5388864"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6096169" y="1981200"/>
            <a:ext cx="5388864"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2389717" y="1447802"/>
            <a:ext cx="73152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2389717" y="4800600"/>
            <a:ext cx="73152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60803" y="152400"/>
            <a:ext cx="80263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00" y="1219200"/>
            <a:ext cx="6705600" cy="5029200"/>
          </a:xfrm>
          <a:prstGeom prst="rect">
            <a:avLst/>
          </a:prstGeom>
        </p:spPr>
      </p:pic>
      <p:sp>
        <p:nvSpPr>
          <p:cNvPr id="5" name="Rectangle 4"/>
          <p:cNvSpPr>
            <a:spLocks noChangeArrowheads="1"/>
          </p:cNvSpPr>
          <p:nvPr userDrawn="1"/>
        </p:nvSpPr>
        <p:spPr bwMode="auto">
          <a:xfrm>
            <a:off x="0" y="2971800"/>
            <a:ext cx="12192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sz="2400" baseline="-25000" dirty="0"/>
          </a:p>
        </p:txBody>
      </p:sp>
      <p:sp>
        <p:nvSpPr>
          <p:cNvPr id="6" name="Text Box 5"/>
          <p:cNvSpPr txBox="1">
            <a:spLocks noChangeArrowheads="1"/>
          </p:cNvSpPr>
          <p:nvPr userDrawn="1"/>
        </p:nvSpPr>
        <p:spPr bwMode="auto">
          <a:xfrm>
            <a:off x="-1727200" y="3187700"/>
            <a:ext cx="1160780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rotWithShape="1">
          <a:blip r:embed="rId12" cstate="email">
            <a:extLst>
              <a:ext uri="{28A0092B-C50C-407E-A947-70E740481C1C}">
                <a14:useLocalDpi xmlns:a14="http://schemas.microsoft.com/office/drawing/2010/main"/>
              </a:ext>
            </a:extLst>
          </a:blip>
          <a:srcRect l="76378" r="1149"/>
          <a:stretch/>
        </p:blipFill>
        <p:spPr>
          <a:xfrm>
            <a:off x="10017211" y="0"/>
            <a:ext cx="2174789" cy="1255776"/>
          </a:xfrm>
          <a:prstGeom prst="rect">
            <a:avLst/>
          </a:prstGeom>
        </p:spPr>
      </p:pic>
      <p:sp>
        <p:nvSpPr>
          <p:cNvPr id="10" name="Rectangle 9"/>
          <p:cNvSpPr txBox="1">
            <a:spLocks noChangeArrowheads="1"/>
          </p:cNvSpPr>
          <p:nvPr/>
        </p:nvSpPr>
        <p:spPr bwMode="auto">
          <a:xfrm>
            <a:off x="7518400" y="6400800"/>
            <a:ext cx="44704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609600" y="6400800"/>
            <a:ext cx="2540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8" name="Picture 7" descr="NERC_PPT_insideheader.png"/>
          <p:cNvPicPr>
            <a:picLocks noChangeAspect="1"/>
          </p:cNvPicPr>
          <p:nvPr userDrawn="1"/>
        </p:nvPicPr>
        <p:blipFill rotWithShape="1">
          <a:blip r:embed="rId12" cstate="email">
            <a:extLst>
              <a:ext uri="{28A0092B-C50C-407E-A947-70E740481C1C}">
                <a14:useLocalDpi xmlns:a14="http://schemas.microsoft.com/office/drawing/2010/main"/>
              </a:ext>
            </a:extLst>
          </a:blip>
          <a:srcRect l="25983" r="20474"/>
          <a:stretch/>
        </p:blipFill>
        <p:spPr>
          <a:xfrm>
            <a:off x="1" y="0"/>
            <a:ext cx="10017210" cy="1255776"/>
          </a:xfrm>
          <a:prstGeom prst="rect">
            <a:avLst/>
          </a:prstGeom>
        </p:spPr>
      </p:pic>
      <p:pic>
        <p:nvPicPr>
          <p:cNvPr id="7" name="Picture 6"/>
          <p:cNvPicPr>
            <a:picLocks noChangeAspect="1"/>
          </p:cNvPicPr>
          <p:nvPr userDrawn="1"/>
        </p:nvPicPr>
        <p:blipFill>
          <a:blip r:embed="rId13"/>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53291" y="2687567"/>
            <a:ext cx="11811000"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eaLnBrk="1" hangingPunct="1">
              <a:lnSpc>
                <a:spcPct val="110000"/>
              </a:lnSpc>
              <a:defRPr/>
            </a:pPr>
            <a:r>
              <a:rPr lang="en-US" b="1" i="0" kern="0" dirty="0">
                <a:latin typeface="Tahoma" pitchFamily="84" charset="0"/>
              </a:rPr>
              <a:t>Ensuring Grid Reliability </a:t>
            </a:r>
            <a:endParaRPr lang="en-US" sz="2000" i="0" kern="0" dirty="0">
              <a:latin typeface="Tahoma" pitchFamily="84" charset="0"/>
            </a:endParaRPr>
          </a:p>
          <a:p>
            <a:pPr eaLnBrk="1" hangingPunct="1">
              <a:lnSpc>
                <a:spcPct val="110000"/>
              </a:lnSpc>
              <a:defRPr/>
            </a:pPr>
            <a:endParaRPr lang="en-US" sz="2000" i="0" kern="0" dirty="0">
              <a:latin typeface="Tahoma" pitchFamily="84" charset="0"/>
            </a:endParaRPr>
          </a:p>
          <a:p>
            <a:pPr eaLnBrk="1" hangingPunct="1">
              <a:lnSpc>
                <a:spcPct val="110000"/>
              </a:lnSpc>
              <a:defRPr/>
            </a:pPr>
            <a:endParaRPr lang="en-US" sz="2000" i="0" kern="0" dirty="0">
              <a:latin typeface="Tahoma" pitchFamily="84" charset="0"/>
            </a:endParaRPr>
          </a:p>
          <a:p>
            <a:pPr lvl="0" eaLnBrk="1" hangingPunct="1">
              <a:lnSpc>
                <a:spcPct val="110000"/>
              </a:lnSpc>
              <a:defRPr/>
            </a:pPr>
            <a:r>
              <a:rPr lang="en-US" sz="2000" i="0" kern="0" dirty="0">
                <a:latin typeface="Tahoma" pitchFamily="84" charset="0"/>
              </a:rPr>
              <a:t>Camilo Serna, Senior Vice President, Strategy and External Engagement</a:t>
            </a:r>
          </a:p>
          <a:p>
            <a:pPr lvl="0" eaLnBrk="1" hangingPunct="1">
              <a:lnSpc>
                <a:spcPct val="110000"/>
              </a:lnSpc>
              <a:defRPr/>
            </a:pPr>
            <a:r>
              <a:rPr lang="en-US" sz="2000" i="0" kern="0" dirty="0" err="1">
                <a:latin typeface="Tahoma" pitchFamily="84" charset="0"/>
              </a:rPr>
              <a:t>Foro</a:t>
            </a:r>
            <a:r>
              <a:rPr lang="en-US" sz="2000" i="0" kern="0" dirty="0">
                <a:latin typeface="Tahoma" pitchFamily="84" charset="0"/>
              </a:rPr>
              <a:t> </a:t>
            </a:r>
            <a:r>
              <a:rPr lang="en-US" sz="2000" i="0" kern="0" dirty="0" err="1">
                <a:latin typeface="Tahoma" pitchFamily="84" charset="0"/>
              </a:rPr>
              <a:t>Energético</a:t>
            </a:r>
            <a:r>
              <a:rPr lang="en-US" sz="2000" i="0" kern="0" dirty="0">
                <a:latin typeface="Tahoma" pitchFamily="84" charset="0"/>
              </a:rPr>
              <a:t> ANDEG</a:t>
            </a:r>
          </a:p>
          <a:p>
            <a:pPr lvl="0" eaLnBrk="1" hangingPunct="1">
              <a:lnSpc>
                <a:spcPct val="110000"/>
              </a:lnSpc>
              <a:defRPr/>
            </a:pPr>
            <a:r>
              <a:rPr lang="en-US" sz="2000" i="0" kern="0" dirty="0">
                <a:latin typeface="Tahoma" pitchFamily="84" charset="0"/>
              </a:rPr>
              <a:t>August 21,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B5148-2956-D2F3-707C-B6470BB3C5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367406-F3C0-F2D5-D1FA-92C3BC249DC6}"/>
              </a:ext>
            </a:extLst>
          </p:cNvPr>
          <p:cNvSpPr>
            <a:spLocks noGrp="1"/>
          </p:cNvSpPr>
          <p:nvPr>
            <p:ph type="title"/>
          </p:nvPr>
        </p:nvSpPr>
        <p:spPr>
          <a:xfrm>
            <a:off x="2438400" y="152400"/>
            <a:ext cx="9448800" cy="655638"/>
          </a:xfrm>
        </p:spPr>
        <p:txBody>
          <a:bodyPr/>
          <a:lstStyle/>
          <a:p>
            <a:r>
              <a:rPr lang="en-US" dirty="0"/>
              <a:t>Significant Projected Generator Retirements</a:t>
            </a:r>
          </a:p>
        </p:txBody>
      </p:sp>
      <p:pic>
        <p:nvPicPr>
          <p:cNvPr id="19" name="Picture 18">
            <a:extLst>
              <a:ext uri="{FF2B5EF4-FFF2-40B4-BE49-F238E27FC236}">
                <a16:creationId xmlns:a16="http://schemas.microsoft.com/office/drawing/2014/main" id="{610A6FF4-2500-3CB6-1F5D-FA88AD36D6DB}"/>
              </a:ext>
            </a:extLst>
          </p:cNvPr>
          <p:cNvPicPr>
            <a:picLocks noChangeAspect="1"/>
          </p:cNvPicPr>
          <p:nvPr/>
        </p:nvPicPr>
        <p:blipFill>
          <a:blip r:embed="rId2"/>
          <a:stretch>
            <a:fillRect/>
          </a:stretch>
        </p:blipFill>
        <p:spPr>
          <a:xfrm>
            <a:off x="251815" y="2395868"/>
            <a:ext cx="5615585" cy="3242932"/>
          </a:xfrm>
          <a:prstGeom prst="rect">
            <a:avLst/>
          </a:prstGeom>
        </p:spPr>
      </p:pic>
      <p:sp>
        <p:nvSpPr>
          <p:cNvPr id="33" name="TextBox 32">
            <a:extLst>
              <a:ext uri="{FF2B5EF4-FFF2-40B4-BE49-F238E27FC236}">
                <a16:creationId xmlns:a16="http://schemas.microsoft.com/office/drawing/2014/main" id="{AD98A969-4DB4-0A9D-F336-A21FE7D5DF1B}"/>
              </a:ext>
            </a:extLst>
          </p:cNvPr>
          <p:cNvSpPr txBox="1"/>
          <p:nvPr/>
        </p:nvSpPr>
        <p:spPr>
          <a:xfrm>
            <a:off x="683731" y="1474022"/>
            <a:ext cx="5107469" cy="523220"/>
          </a:xfrm>
          <a:prstGeom prst="rect">
            <a:avLst/>
          </a:prstGeom>
          <a:noFill/>
        </p:spPr>
        <p:txBody>
          <a:bodyPr wrap="square">
            <a:spAutoFit/>
          </a:bodyPr>
          <a:lstStyle>
            <a:defPPr>
              <a:defRPr lang="en-US"/>
            </a:defPPr>
            <a:lvl1pPr algn="ctr" fontAlgn="base">
              <a:spcBef>
                <a:spcPct val="20000"/>
              </a:spcBef>
              <a:spcAft>
                <a:spcPct val="0"/>
              </a:spcAft>
              <a:defRPr sz="1400" b="1">
                <a:solidFill>
                  <a:srgbClr val="204C81"/>
                </a:solidFill>
                <a:latin typeface="Tahoma" pitchFamily="34" charset="0"/>
                <a:ea typeface="Tahoma" pitchFamily="34" charset="0"/>
                <a:cs typeface="Tahoma" pitchFamily="34" charset="0"/>
              </a:defRPr>
            </a:lvl1pPr>
          </a:lstStyle>
          <a:p>
            <a:r>
              <a:rPr lang="en-US" i="0" dirty="0"/>
              <a:t>Fossil-fired and Nuclear Generator Retirements by 2034 by Region</a:t>
            </a:r>
          </a:p>
        </p:txBody>
      </p:sp>
      <p:sp>
        <p:nvSpPr>
          <p:cNvPr id="34" name="TextBox 33">
            <a:extLst>
              <a:ext uri="{FF2B5EF4-FFF2-40B4-BE49-F238E27FC236}">
                <a16:creationId xmlns:a16="http://schemas.microsoft.com/office/drawing/2014/main" id="{DA731DB5-5D1D-AA1B-A9A4-BACC87B1287B}"/>
              </a:ext>
            </a:extLst>
          </p:cNvPr>
          <p:cNvSpPr txBox="1"/>
          <p:nvPr/>
        </p:nvSpPr>
        <p:spPr>
          <a:xfrm>
            <a:off x="6046303" y="1474022"/>
            <a:ext cx="5687281" cy="523220"/>
          </a:xfrm>
          <a:prstGeom prst="rect">
            <a:avLst/>
          </a:prstGeom>
          <a:noFill/>
        </p:spPr>
        <p:txBody>
          <a:bodyPr wrap="square">
            <a:spAutoFit/>
          </a:bodyPr>
          <a:lstStyle>
            <a:defPPr>
              <a:defRPr lang="en-US"/>
            </a:defPPr>
            <a:lvl1pPr algn="ctr" fontAlgn="base">
              <a:spcBef>
                <a:spcPct val="20000"/>
              </a:spcBef>
              <a:spcAft>
                <a:spcPct val="0"/>
              </a:spcAft>
              <a:defRPr sz="1400" b="1">
                <a:solidFill>
                  <a:srgbClr val="204C81"/>
                </a:solidFill>
                <a:latin typeface="Tahoma" pitchFamily="34" charset="0"/>
                <a:ea typeface="Tahoma" pitchFamily="34" charset="0"/>
                <a:cs typeface="Tahoma" pitchFamily="34" charset="0"/>
              </a:defRPr>
            </a:lvl1pPr>
          </a:lstStyle>
          <a:p>
            <a:r>
              <a:rPr lang="en-US" i="0" dirty="0"/>
              <a:t>Reserve Margin Shortfall Projections </a:t>
            </a:r>
            <a:br>
              <a:rPr lang="en-US" i="0" dirty="0"/>
            </a:br>
            <a:r>
              <a:rPr lang="en-US" i="0" dirty="0"/>
              <a:t>Over the 10-Year Period</a:t>
            </a:r>
          </a:p>
        </p:txBody>
      </p:sp>
      <p:sp>
        <p:nvSpPr>
          <p:cNvPr id="2" name="Content Placeholder 1">
            <a:extLst>
              <a:ext uri="{FF2B5EF4-FFF2-40B4-BE49-F238E27FC236}">
                <a16:creationId xmlns:a16="http://schemas.microsoft.com/office/drawing/2014/main" id="{A1EABF92-87B8-0BF7-532A-111AD26BEAAC}"/>
              </a:ext>
            </a:extLst>
          </p:cNvPr>
          <p:cNvSpPr>
            <a:spLocks noGrp="1"/>
          </p:cNvSpPr>
          <p:nvPr>
            <p:ph sz="half" idx="10"/>
          </p:nvPr>
        </p:nvSpPr>
        <p:spPr>
          <a:xfrm>
            <a:off x="1017104" y="5913378"/>
            <a:ext cx="10260496" cy="461665"/>
          </a:xfrm>
          <a:ln w="28575">
            <a:solidFill>
              <a:srgbClr val="163E64"/>
            </a:solidFill>
          </a:ln>
        </p:spPr>
        <p:txBody>
          <a:bodyPr anchor="ctr" anchorCtr="0">
            <a:normAutofit fontScale="85000" lnSpcReduction="10000"/>
          </a:bodyPr>
          <a:lstStyle/>
          <a:p>
            <a:pPr marL="0" indent="0" algn="ctr">
              <a:buNone/>
            </a:pPr>
            <a:r>
              <a:rPr lang="en-US" sz="2000" b="1" kern="1200" dirty="0"/>
              <a:t>115 GW of expected thermal generator retirements through 2034 (78 GW confirmed; 37 GW announced)</a:t>
            </a:r>
          </a:p>
        </p:txBody>
      </p:sp>
      <p:pic>
        <p:nvPicPr>
          <p:cNvPr id="1026" name="Picture 2">
            <a:extLst>
              <a:ext uri="{FF2B5EF4-FFF2-40B4-BE49-F238E27FC236}">
                <a16:creationId xmlns:a16="http://schemas.microsoft.com/office/drawing/2014/main" id="{7B6504DB-239A-F0C9-AAD9-E6873D8CBB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892" y="1997242"/>
            <a:ext cx="5827308" cy="376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3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B4BE7-EAC4-73F6-9FC9-2FDB2EE49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F7C20-C108-7AB6-381C-70B9B7679C95}"/>
              </a:ext>
            </a:extLst>
          </p:cNvPr>
          <p:cNvSpPr>
            <a:spLocks noGrp="1"/>
          </p:cNvSpPr>
          <p:nvPr>
            <p:ph type="title"/>
          </p:nvPr>
        </p:nvSpPr>
        <p:spPr>
          <a:xfrm>
            <a:off x="3860803" y="152400"/>
            <a:ext cx="8026399" cy="655638"/>
          </a:xfrm>
        </p:spPr>
        <p:txBody>
          <a:bodyPr/>
          <a:lstStyle/>
          <a:p>
            <a:r>
              <a:rPr lang="en-US" dirty="0"/>
              <a:t>Demand Growth Is Accelerating</a:t>
            </a:r>
          </a:p>
        </p:txBody>
      </p:sp>
      <p:pic>
        <p:nvPicPr>
          <p:cNvPr id="16" name="Picture 15">
            <a:extLst>
              <a:ext uri="{FF2B5EF4-FFF2-40B4-BE49-F238E27FC236}">
                <a16:creationId xmlns:a16="http://schemas.microsoft.com/office/drawing/2014/main" id="{7CE1094D-8BF2-52D0-1EF9-5C0F58AE2173}"/>
              </a:ext>
            </a:extLst>
          </p:cNvPr>
          <p:cNvPicPr>
            <a:picLocks noChangeAspect="1"/>
          </p:cNvPicPr>
          <p:nvPr/>
        </p:nvPicPr>
        <p:blipFill>
          <a:blip r:embed="rId3"/>
          <a:srcRect l="1612" t="2095" r="2461" b="14414"/>
          <a:stretch/>
        </p:blipFill>
        <p:spPr>
          <a:xfrm>
            <a:off x="76200" y="2411973"/>
            <a:ext cx="5778438" cy="3089706"/>
          </a:xfrm>
          <a:prstGeom prst="rect">
            <a:avLst/>
          </a:prstGeom>
          <a:ln>
            <a:solidFill>
              <a:schemeClr val="bg1"/>
            </a:solidFill>
          </a:ln>
        </p:spPr>
      </p:pic>
      <p:sp>
        <p:nvSpPr>
          <p:cNvPr id="22" name="TextBox 21">
            <a:extLst>
              <a:ext uri="{FF2B5EF4-FFF2-40B4-BE49-F238E27FC236}">
                <a16:creationId xmlns:a16="http://schemas.microsoft.com/office/drawing/2014/main" id="{16F29F32-6BF0-9EED-F2FA-ED186E5968A8}"/>
              </a:ext>
            </a:extLst>
          </p:cNvPr>
          <p:cNvSpPr txBox="1"/>
          <p:nvPr/>
        </p:nvSpPr>
        <p:spPr>
          <a:xfrm>
            <a:off x="4893375" y="3375650"/>
            <a:ext cx="994691" cy="430887"/>
          </a:xfrm>
          <a:prstGeom prst="rect">
            <a:avLst/>
          </a:prstGeom>
          <a:noFill/>
        </p:spPr>
        <p:txBody>
          <a:bodyPr wrap="square" rtlCol="0">
            <a:spAutoFit/>
          </a:bodyPr>
          <a:lstStyle/>
          <a:p>
            <a:pPr algn="ctr"/>
            <a:r>
              <a:rPr lang="en-US" sz="1100" b="1" i="0" dirty="0">
                <a:latin typeface="+mj-lt"/>
              </a:rPr>
              <a:t>2022 LTRA</a:t>
            </a:r>
            <a:br>
              <a:rPr lang="en-US" sz="1100" b="1" i="0" dirty="0">
                <a:latin typeface="+mj-lt"/>
              </a:rPr>
            </a:br>
            <a:r>
              <a:rPr lang="en-US" sz="1100" b="1" i="0" dirty="0">
                <a:latin typeface="+mj-lt"/>
              </a:rPr>
              <a:t>6% Growth</a:t>
            </a:r>
          </a:p>
        </p:txBody>
      </p:sp>
      <p:pic>
        <p:nvPicPr>
          <p:cNvPr id="7" name="Picture 6">
            <a:extLst>
              <a:ext uri="{FF2B5EF4-FFF2-40B4-BE49-F238E27FC236}">
                <a16:creationId xmlns:a16="http://schemas.microsoft.com/office/drawing/2014/main" id="{46EC764E-8D01-151D-83CC-6ED752EBB663}"/>
              </a:ext>
            </a:extLst>
          </p:cNvPr>
          <p:cNvPicPr>
            <a:picLocks noChangeAspect="1"/>
          </p:cNvPicPr>
          <p:nvPr/>
        </p:nvPicPr>
        <p:blipFill>
          <a:blip r:embed="rId4"/>
          <a:stretch>
            <a:fillRect/>
          </a:stretch>
        </p:blipFill>
        <p:spPr>
          <a:xfrm>
            <a:off x="6830441" y="2090573"/>
            <a:ext cx="4218559" cy="3623105"/>
          </a:xfrm>
          <a:prstGeom prst="rect">
            <a:avLst/>
          </a:prstGeom>
        </p:spPr>
      </p:pic>
      <p:sp>
        <p:nvSpPr>
          <p:cNvPr id="13" name="TextBox 12">
            <a:extLst>
              <a:ext uri="{FF2B5EF4-FFF2-40B4-BE49-F238E27FC236}">
                <a16:creationId xmlns:a16="http://schemas.microsoft.com/office/drawing/2014/main" id="{387B0C44-5B2D-186F-7650-C979F76F7CBE}"/>
              </a:ext>
            </a:extLst>
          </p:cNvPr>
          <p:cNvSpPr txBox="1"/>
          <p:nvPr/>
        </p:nvSpPr>
        <p:spPr>
          <a:xfrm>
            <a:off x="1123817" y="1474022"/>
            <a:ext cx="4764249" cy="307777"/>
          </a:xfrm>
          <a:prstGeom prst="rect">
            <a:avLst/>
          </a:prstGeom>
          <a:noFill/>
        </p:spPr>
        <p:txBody>
          <a:bodyPr wrap="square">
            <a:spAutoFit/>
          </a:bodyPr>
          <a:lstStyle>
            <a:defPPr>
              <a:defRPr lang="en-US"/>
            </a:defPPr>
            <a:lvl1pPr algn="ctr" fontAlgn="base">
              <a:spcBef>
                <a:spcPct val="20000"/>
              </a:spcBef>
              <a:spcAft>
                <a:spcPct val="0"/>
              </a:spcAft>
              <a:defRPr sz="1400" b="1">
                <a:solidFill>
                  <a:srgbClr val="204C81"/>
                </a:solidFill>
                <a:latin typeface="Tahoma" pitchFamily="34" charset="0"/>
                <a:ea typeface="Tahoma" pitchFamily="34" charset="0"/>
                <a:cs typeface="Tahoma" pitchFamily="34" charset="0"/>
              </a:defRPr>
            </a:lvl1pPr>
          </a:lstStyle>
          <a:p>
            <a:r>
              <a:rPr lang="en-US" i="0" dirty="0"/>
              <a:t>10-Year Bulk Power System Peak Demand Growth</a:t>
            </a:r>
          </a:p>
        </p:txBody>
      </p:sp>
      <p:sp>
        <p:nvSpPr>
          <p:cNvPr id="14" name="TextBox 13">
            <a:extLst>
              <a:ext uri="{FF2B5EF4-FFF2-40B4-BE49-F238E27FC236}">
                <a16:creationId xmlns:a16="http://schemas.microsoft.com/office/drawing/2014/main" id="{D82CA633-AC2C-6A8D-AC68-C53A59E95EF0}"/>
              </a:ext>
            </a:extLst>
          </p:cNvPr>
          <p:cNvSpPr txBox="1"/>
          <p:nvPr/>
        </p:nvSpPr>
        <p:spPr>
          <a:xfrm>
            <a:off x="6477000" y="1474022"/>
            <a:ext cx="5354325" cy="307777"/>
          </a:xfrm>
          <a:prstGeom prst="rect">
            <a:avLst/>
          </a:prstGeom>
          <a:noFill/>
        </p:spPr>
        <p:txBody>
          <a:bodyPr wrap="square">
            <a:spAutoFit/>
          </a:bodyPr>
          <a:lstStyle>
            <a:defPPr>
              <a:defRPr lang="en-US"/>
            </a:defPPr>
            <a:lvl1pPr algn="ctr" fontAlgn="base">
              <a:spcBef>
                <a:spcPct val="20000"/>
              </a:spcBef>
              <a:spcAft>
                <a:spcPct val="0"/>
              </a:spcAft>
              <a:defRPr sz="1400" b="1">
                <a:solidFill>
                  <a:srgbClr val="204C81"/>
                </a:solidFill>
                <a:latin typeface="Tahoma" pitchFamily="34" charset="0"/>
                <a:ea typeface="Tahoma" pitchFamily="34" charset="0"/>
                <a:cs typeface="Tahoma" pitchFamily="34" charset="0"/>
              </a:defRPr>
            </a:lvl1pPr>
          </a:lstStyle>
          <a:p>
            <a:r>
              <a:rPr lang="en-US" i="0" dirty="0"/>
              <a:t>10-Year Peak Demand Growth</a:t>
            </a:r>
          </a:p>
        </p:txBody>
      </p:sp>
      <p:sp>
        <p:nvSpPr>
          <p:cNvPr id="21" name="TextBox 20">
            <a:extLst>
              <a:ext uri="{FF2B5EF4-FFF2-40B4-BE49-F238E27FC236}">
                <a16:creationId xmlns:a16="http://schemas.microsoft.com/office/drawing/2014/main" id="{DBC29EBD-8388-9244-897F-116A1F644079}"/>
              </a:ext>
            </a:extLst>
          </p:cNvPr>
          <p:cNvSpPr txBox="1"/>
          <p:nvPr/>
        </p:nvSpPr>
        <p:spPr>
          <a:xfrm>
            <a:off x="4926803" y="2946038"/>
            <a:ext cx="994691" cy="430887"/>
          </a:xfrm>
          <a:prstGeom prst="rect">
            <a:avLst/>
          </a:prstGeom>
          <a:noFill/>
        </p:spPr>
        <p:txBody>
          <a:bodyPr wrap="square" rtlCol="0">
            <a:spAutoFit/>
          </a:bodyPr>
          <a:lstStyle/>
          <a:p>
            <a:pPr algn="ctr"/>
            <a:r>
              <a:rPr lang="en-US" sz="1100" b="1" i="0">
                <a:latin typeface="+mj-lt"/>
              </a:rPr>
              <a:t>2023 </a:t>
            </a:r>
            <a:r>
              <a:rPr lang="en-US" sz="1100" b="1" i="0" dirty="0">
                <a:latin typeface="+mj-lt"/>
              </a:rPr>
              <a:t>LTRA</a:t>
            </a:r>
            <a:br>
              <a:rPr lang="en-US" sz="1100" b="1" i="0">
                <a:latin typeface="+mj-lt"/>
              </a:rPr>
            </a:br>
            <a:r>
              <a:rPr lang="en-US" sz="1100" b="1" i="0">
                <a:latin typeface="+mj-lt"/>
              </a:rPr>
              <a:t>9% </a:t>
            </a:r>
            <a:r>
              <a:rPr lang="en-US" sz="1100" b="1" i="0" dirty="0">
                <a:latin typeface="+mj-lt"/>
              </a:rPr>
              <a:t>Growth</a:t>
            </a:r>
          </a:p>
        </p:txBody>
      </p:sp>
      <p:sp>
        <p:nvSpPr>
          <p:cNvPr id="23" name="TextBox 22">
            <a:extLst>
              <a:ext uri="{FF2B5EF4-FFF2-40B4-BE49-F238E27FC236}">
                <a16:creationId xmlns:a16="http://schemas.microsoft.com/office/drawing/2014/main" id="{8497F652-285F-9A67-044C-2152F07A6E69}"/>
              </a:ext>
            </a:extLst>
          </p:cNvPr>
          <p:cNvSpPr txBox="1"/>
          <p:nvPr/>
        </p:nvSpPr>
        <p:spPr>
          <a:xfrm>
            <a:off x="4926803" y="2241121"/>
            <a:ext cx="994691" cy="430887"/>
          </a:xfrm>
          <a:prstGeom prst="rect">
            <a:avLst/>
          </a:prstGeom>
          <a:noFill/>
        </p:spPr>
        <p:txBody>
          <a:bodyPr wrap="square" rtlCol="0">
            <a:spAutoFit/>
          </a:bodyPr>
          <a:lstStyle/>
          <a:p>
            <a:pPr algn="ctr"/>
            <a:r>
              <a:rPr lang="en-US" sz="1100" b="1" i="0" dirty="0">
                <a:latin typeface="+mj-lt"/>
              </a:rPr>
              <a:t>2024 LTRA</a:t>
            </a:r>
            <a:br>
              <a:rPr lang="en-US" sz="1100" b="1" i="0" dirty="0">
                <a:latin typeface="+mj-lt"/>
              </a:rPr>
            </a:br>
            <a:r>
              <a:rPr lang="en-US" sz="1100" b="1" i="0" dirty="0">
                <a:latin typeface="+mj-lt"/>
              </a:rPr>
              <a:t>15% Growth</a:t>
            </a:r>
          </a:p>
        </p:txBody>
      </p:sp>
      <p:sp>
        <p:nvSpPr>
          <p:cNvPr id="3" name="Content Placeholder 1">
            <a:extLst>
              <a:ext uri="{FF2B5EF4-FFF2-40B4-BE49-F238E27FC236}">
                <a16:creationId xmlns:a16="http://schemas.microsoft.com/office/drawing/2014/main" id="{072D3373-0FAC-882A-58C2-80F2A5F21427}"/>
              </a:ext>
            </a:extLst>
          </p:cNvPr>
          <p:cNvSpPr>
            <a:spLocks noGrp="1"/>
          </p:cNvSpPr>
          <p:nvPr>
            <p:ph sz="half" idx="10"/>
          </p:nvPr>
        </p:nvSpPr>
        <p:spPr>
          <a:xfrm>
            <a:off x="1219200" y="5865342"/>
            <a:ext cx="8839200" cy="551978"/>
          </a:xfrm>
          <a:ln w="28575">
            <a:solidFill>
              <a:srgbClr val="163E64"/>
            </a:solidFill>
          </a:ln>
        </p:spPr>
        <p:txBody>
          <a:bodyPr anchor="ctr" anchorCtr="0">
            <a:normAutofit fontScale="85000" lnSpcReduction="20000"/>
          </a:bodyPr>
          <a:lstStyle/>
          <a:p>
            <a:pPr marL="0" indent="0" algn="ctr">
              <a:buNone/>
            </a:pPr>
            <a:r>
              <a:rPr lang="en-US" sz="2000" b="1" kern="1200" dirty="0"/>
              <a:t>134 GW of summer peak demand growth; 149 GW of winter peak demand growth.  </a:t>
            </a:r>
            <a:br>
              <a:rPr lang="en-US" sz="2000" b="1" kern="1200" dirty="0"/>
            </a:br>
            <a:r>
              <a:rPr lang="en-US" sz="2000" b="1" kern="1200" dirty="0"/>
              <a:t>In 2024 only 8 GWs of net peak demand were installed</a:t>
            </a:r>
          </a:p>
        </p:txBody>
      </p:sp>
    </p:spTree>
    <p:extLst>
      <p:ext uri="{BB962C8B-B14F-4D97-AF65-F5344CB8AC3E}">
        <p14:creationId xmlns:p14="http://schemas.microsoft.com/office/powerpoint/2010/main" val="162430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01943-F3C7-015E-FC29-5C038A84F5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5370B7-B09D-C78F-3F21-15F2362DD5B8}"/>
              </a:ext>
            </a:extLst>
          </p:cNvPr>
          <p:cNvSpPr>
            <a:spLocks noGrp="1"/>
          </p:cNvSpPr>
          <p:nvPr>
            <p:ph type="title"/>
          </p:nvPr>
        </p:nvSpPr>
        <p:spPr>
          <a:xfrm>
            <a:off x="2438400" y="152400"/>
            <a:ext cx="9448800" cy="655638"/>
          </a:xfrm>
        </p:spPr>
        <p:txBody>
          <a:bodyPr/>
          <a:lstStyle/>
          <a:p>
            <a:r>
              <a:rPr lang="en-US" dirty="0"/>
              <a:t>Weather Dependent Resources Dominate Queues</a:t>
            </a:r>
          </a:p>
        </p:txBody>
      </p:sp>
      <p:pic>
        <p:nvPicPr>
          <p:cNvPr id="8" name="Picture 7">
            <a:extLst>
              <a:ext uri="{FF2B5EF4-FFF2-40B4-BE49-F238E27FC236}">
                <a16:creationId xmlns:a16="http://schemas.microsoft.com/office/drawing/2014/main" id="{25264605-6599-2AEB-4E56-DD89CD4C7D32}"/>
              </a:ext>
            </a:extLst>
          </p:cNvPr>
          <p:cNvPicPr>
            <a:picLocks noChangeAspect="1"/>
          </p:cNvPicPr>
          <p:nvPr/>
        </p:nvPicPr>
        <p:blipFill>
          <a:blip r:embed="rId2"/>
          <a:srcRect l="3380" r="1647"/>
          <a:stretch>
            <a:fillRect/>
          </a:stretch>
        </p:blipFill>
        <p:spPr>
          <a:xfrm>
            <a:off x="76200" y="2465934"/>
            <a:ext cx="6622797" cy="3553865"/>
          </a:xfrm>
          <a:prstGeom prst="rect">
            <a:avLst/>
          </a:prstGeom>
        </p:spPr>
      </p:pic>
      <p:sp>
        <p:nvSpPr>
          <p:cNvPr id="10" name="TextBox 9">
            <a:extLst>
              <a:ext uri="{FF2B5EF4-FFF2-40B4-BE49-F238E27FC236}">
                <a16:creationId xmlns:a16="http://schemas.microsoft.com/office/drawing/2014/main" id="{134D4450-F053-2317-CA94-4E8B5B107A1B}"/>
              </a:ext>
            </a:extLst>
          </p:cNvPr>
          <p:cNvSpPr txBox="1"/>
          <p:nvPr/>
        </p:nvSpPr>
        <p:spPr>
          <a:xfrm>
            <a:off x="457200" y="1474022"/>
            <a:ext cx="5847550" cy="523220"/>
          </a:xfrm>
          <a:prstGeom prst="rect">
            <a:avLst/>
          </a:prstGeom>
          <a:noFill/>
        </p:spPr>
        <p:txBody>
          <a:bodyPr wrap="square">
            <a:spAutoFit/>
          </a:bodyPr>
          <a:lstStyle>
            <a:defPPr>
              <a:defRPr lang="en-US"/>
            </a:defPPr>
            <a:lvl1pPr algn="ctr" fontAlgn="base">
              <a:spcBef>
                <a:spcPct val="20000"/>
              </a:spcBef>
              <a:spcAft>
                <a:spcPct val="0"/>
              </a:spcAft>
              <a:defRPr sz="1400" b="1">
                <a:solidFill>
                  <a:srgbClr val="204C81"/>
                </a:solidFill>
                <a:latin typeface="Tahoma" pitchFamily="34" charset="0"/>
                <a:ea typeface="Tahoma" pitchFamily="34" charset="0"/>
                <a:cs typeface="Tahoma" pitchFamily="34" charset="0"/>
              </a:defRPr>
            </a:lvl1pPr>
          </a:lstStyle>
          <a:p>
            <a:r>
              <a:rPr lang="en-US" i="0" dirty="0"/>
              <a:t>Resources in Interconnection Process</a:t>
            </a:r>
            <a:br>
              <a:rPr lang="en-US" i="0" dirty="0"/>
            </a:br>
            <a:r>
              <a:rPr lang="en-US" i="0" dirty="0"/>
              <a:t>Includes Tier 1 (Signed Agreements) and Tier 2 (Processing)</a:t>
            </a:r>
          </a:p>
        </p:txBody>
      </p:sp>
      <p:sp>
        <p:nvSpPr>
          <p:cNvPr id="2" name="TextBox 20">
            <a:extLst>
              <a:ext uri="{FF2B5EF4-FFF2-40B4-BE49-F238E27FC236}">
                <a16:creationId xmlns:a16="http://schemas.microsoft.com/office/drawing/2014/main" id="{27FCEC1C-698A-16C9-475D-E8AADE6E9C76}"/>
              </a:ext>
            </a:extLst>
          </p:cNvPr>
          <p:cNvSpPr txBox="1"/>
          <p:nvPr/>
        </p:nvSpPr>
        <p:spPr>
          <a:xfrm>
            <a:off x="7228246" y="1520202"/>
            <a:ext cx="4191058" cy="523220"/>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400" b="1" i="0" dirty="0">
                <a:solidFill>
                  <a:srgbClr val="204C81"/>
                </a:solidFill>
                <a:latin typeface="Tahoma" pitchFamily="34" charset="0"/>
                <a:ea typeface="Tahoma" pitchFamily="34" charset="0"/>
                <a:cs typeface="Tahoma" pitchFamily="34" charset="0"/>
              </a:rPr>
              <a:t>June 6, 2023 Wind Production North American Mid Continent</a:t>
            </a:r>
          </a:p>
        </p:txBody>
      </p:sp>
      <p:sp>
        <p:nvSpPr>
          <p:cNvPr id="5" name="TextBox 3">
            <a:extLst>
              <a:ext uri="{FF2B5EF4-FFF2-40B4-BE49-F238E27FC236}">
                <a16:creationId xmlns:a16="http://schemas.microsoft.com/office/drawing/2014/main" id="{7B8FACC8-F945-C6BD-DDF7-543A42F5CF9E}"/>
              </a:ext>
            </a:extLst>
          </p:cNvPr>
          <p:cNvSpPr txBox="1"/>
          <p:nvPr/>
        </p:nvSpPr>
        <p:spPr>
          <a:xfrm>
            <a:off x="7086600" y="5791200"/>
            <a:ext cx="4348508"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r>
              <a:rPr lang="en-US" sz="1000" i="0"/>
              <a:t>*ELCC is essentially the planning value of installed capacity (“Equivalent Load carrying Capacity)</a:t>
            </a:r>
          </a:p>
        </p:txBody>
      </p:sp>
      <p:cxnSp>
        <p:nvCxnSpPr>
          <p:cNvPr id="6" name="Straight Connector 5">
            <a:extLst>
              <a:ext uri="{FF2B5EF4-FFF2-40B4-BE49-F238E27FC236}">
                <a16:creationId xmlns:a16="http://schemas.microsoft.com/office/drawing/2014/main" id="{7C4BAB12-D616-7431-E56F-D5AF51783482}"/>
              </a:ext>
            </a:extLst>
          </p:cNvPr>
          <p:cNvCxnSpPr>
            <a:cxnSpLocks/>
          </p:cNvCxnSpPr>
          <p:nvPr/>
        </p:nvCxnSpPr>
        <p:spPr bwMode="auto">
          <a:xfrm flipV="1">
            <a:off x="7309923" y="5485942"/>
            <a:ext cx="4404049" cy="1"/>
          </a:xfrm>
          <a:prstGeom prst="line">
            <a:avLst/>
          </a:prstGeom>
          <a:ln w="3810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Rectangle 6">
            <a:extLst>
              <a:ext uri="{FF2B5EF4-FFF2-40B4-BE49-F238E27FC236}">
                <a16:creationId xmlns:a16="http://schemas.microsoft.com/office/drawing/2014/main" id="{2A3A87F5-94F4-85C9-7AD8-DB5E0F1E3418}"/>
              </a:ext>
            </a:extLst>
          </p:cNvPr>
          <p:cNvSpPr/>
          <p:nvPr/>
        </p:nvSpPr>
        <p:spPr bwMode="auto">
          <a:xfrm>
            <a:off x="7309923" y="2201567"/>
            <a:ext cx="942392" cy="3284375"/>
          </a:xfrm>
          <a:prstGeom prst="rect">
            <a:avLst/>
          </a:prstGeom>
          <a:solidFill>
            <a:srgbClr val="2E744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9" name="TextBox 7">
            <a:extLst>
              <a:ext uri="{FF2B5EF4-FFF2-40B4-BE49-F238E27FC236}">
                <a16:creationId xmlns:a16="http://schemas.microsoft.com/office/drawing/2014/main" id="{41D559F2-93DD-56A9-B98C-0BD80AB1234D}"/>
              </a:ext>
            </a:extLst>
          </p:cNvPr>
          <p:cNvSpPr txBox="1"/>
          <p:nvPr/>
        </p:nvSpPr>
        <p:spPr>
          <a:xfrm>
            <a:off x="7264431" y="5523263"/>
            <a:ext cx="1048892"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200" b="1" i="0"/>
              <a:t>Installed</a:t>
            </a:r>
          </a:p>
        </p:txBody>
      </p:sp>
      <p:sp>
        <p:nvSpPr>
          <p:cNvPr id="11" name="TextBox 9">
            <a:extLst>
              <a:ext uri="{FF2B5EF4-FFF2-40B4-BE49-F238E27FC236}">
                <a16:creationId xmlns:a16="http://schemas.microsoft.com/office/drawing/2014/main" id="{5FA3F597-67E6-B628-4579-DED33A718B61}"/>
              </a:ext>
            </a:extLst>
          </p:cNvPr>
          <p:cNvSpPr txBox="1"/>
          <p:nvPr/>
        </p:nvSpPr>
        <p:spPr>
          <a:xfrm>
            <a:off x="8909063" y="5526367"/>
            <a:ext cx="965441"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200" b="1" i="0" dirty="0"/>
              <a:t>ELCC*</a:t>
            </a:r>
          </a:p>
        </p:txBody>
      </p:sp>
      <p:sp>
        <p:nvSpPr>
          <p:cNvPr id="12" name="TextBox 10">
            <a:extLst>
              <a:ext uri="{FF2B5EF4-FFF2-40B4-BE49-F238E27FC236}">
                <a16:creationId xmlns:a16="http://schemas.microsoft.com/office/drawing/2014/main" id="{7383810D-3F26-77C9-AEF2-5AC0BDD7A6B8}"/>
              </a:ext>
            </a:extLst>
          </p:cNvPr>
          <p:cNvSpPr txBox="1"/>
          <p:nvPr/>
        </p:nvSpPr>
        <p:spPr>
          <a:xfrm>
            <a:off x="10476111" y="5520145"/>
            <a:ext cx="1255334"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200" b="1" i="0"/>
              <a:t>Operating</a:t>
            </a:r>
          </a:p>
        </p:txBody>
      </p:sp>
      <p:sp>
        <p:nvSpPr>
          <p:cNvPr id="13" name="TextBox 11">
            <a:extLst>
              <a:ext uri="{FF2B5EF4-FFF2-40B4-BE49-F238E27FC236}">
                <a16:creationId xmlns:a16="http://schemas.microsoft.com/office/drawing/2014/main" id="{BD6269ED-10B7-B8FF-3127-8236C84695C9}"/>
              </a:ext>
            </a:extLst>
          </p:cNvPr>
          <p:cNvSpPr txBox="1"/>
          <p:nvPr/>
        </p:nvSpPr>
        <p:spPr>
          <a:xfrm>
            <a:off x="7326364" y="3414393"/>
            <a:ext cx="90951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400" b="1" i="0" dirty="0">
                <a:solidFill>
                  <a:schemeClr val="bg1"/>
                </a:solidFill>
              </a:rPr>
              <a:t>60 GW</a:t>
            </a:r>
          </a:p>
        </p:txBody>
      </p:sp>
      <p:sp>
        <p:nvSpPr>
          <p:cNvPr id="14" name="Rectangle 13">
            <a:extLst>
              <a:ext uri="{FF2B5EF4-FFF2-40B4-BE49-F238E27FC236}">
                <a16:creationId xmlns:a16="http://schemas.microsoft.com/office/drawing/2014/main" id="{BBB76ABC-97D6-5AE1-2A80-9BFBB58F4F6E}"/>
              </a:ext>
            </a:extLst>
          </p:cNvPr>
          <p:cNvSpPr/>
          <p:nvPr/>
        </p:nvSpPr>
        <p:spPr bwMode="auto">
          <a:xfrm>
            <a:off x="8913450" y="4002375"/>
            <a:ext cx="488799" cy="1490629"/>
          </a:xfrm>
          <a:prstGeom prst="rect">
            <a:avLst/>
          </a:prstGeom>
          <a:solidFill>
            <a:srgbClr val="7339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5" name="Rectangle 14">
            <a:extLst>
              <a:ext uri="{FF2B5EF4-FFF2-40B4-BE49-F238E27FC236}">
                <a16:creationId xmlns:a16="http://schemas.microsoft.com/office/drawing/2014/main" id="{5CA99D87-4BA8-92A9-1F0C-3DF316707447}"/>
              </a:ext>
            </a:extLst>
          </p:cNvPr>
          <p:cNvSpPr/>
          <p:nvPr/>
        </p:nvSpPr>
        <p:spPr bwMode="auto">
          <a:xfrm>
            <a:off x="9381320" y="4769972"/>
            <a:ext cx="493185" cy="69814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6" name="Rectangle 15">
            <a:extLst>
              <a:ext uri="{FF2B5EF4-FFF2-40B4-BE49-F238E27FC236}">
                <a16:creationId xmlns:a16="http://schemas.microsoft.com/office/drawing/2014/main" id="{3AF97087-44CF-9F0B-2B16-AEF00ED42B2C}"/>
              </a:ext>
            </a:extLst>
          </p:cNvPr>
          <p:cNvSpPr/>
          <p:nvPr/>
        </p:nvSpPr>
        <p:spPr bwMode="auto">
          <a:xfrm>
            <a:off x="10599176" y="5416169"/>
            <a:ext cx="942392"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7" name="TextBox 19">
            <a:extLst>
              <a:ext uri="{FF2B5EF4-FFF2-40B4-BE49-F238E27FC236}">
                <a16:creationId xmlns:a16="http://schemas.microsoft.com/office/drawing/2014/main" id="{2B5D2854-897F-57F9-6DB8-58BB367B854C}"/>
              </a:ext>
            </a:extLst>
          </p:cNvPr>
          <p:cNvSpPr txBox="1"/>
          <p:nvPr/>
        </p:nvSpPr>
        <p:spPr>
          <a:xfrm>
            <a:off x="10510755" y="5123000"/>
            <a:ext cx="1081914"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400" b="1" i="0"/>
              <a:t>300 MW</a:t>
            </a:r>
          </a:p>
        </p:txBody>
      </p:sp>
      <p:sp>
        <p:nvSpPr>
          <p:cNvPr id="20" name="TextBox 25">
            <a:extLst>
              <a:ext uri="{FF2B5EF4-FFF2-40B4-BE49-F238E27FC236}">
                <a16:creationId xmlns:a16="http://schemas.microsoft.com/office/drawing/2014/main" id="{39212B17-5328-B36B-6B55-0CF66AE3EDD3}"/>
              </a:ext>
            </a:extLst>
          </p:cNvPr>
          <p:cNvSpPr txBox="1"/>
          <p:nvPr/>
        </p:nvSpPr>
        <p:spPr>
          <a:xfrm>
            <a:off x="9381319" y="4931377"/>
            <a:ext cx="497571"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400" b="1" i="0" dirty="0">
                <a:solidFill>
                  <a:schemeClr val="bg1"/>
                </a:solidFill>
              </a:rPr>
              <a:t>10 GW</a:t>
            </a:r>
          </a:p>
        </p:txBody>
      </p:sp>
      <p:sp>
        <p:nvSpPr>
          <p:cNvPr id="21" name="TextBox 26">
            <a:extLst>
              <a:ext uri="{FF2B5EF4-FFF2-40B4-BE49-F238E27FC236}">
                <a16:creationId xmlns:a16="http://schemas.microsoft.com/office/drawing/2014/main" id="{15B660D0-35DA-3005-BE62-7522BA4ED62F}"/>
              </a:ext>
            </a:extLst>
          </p:cNvPr>
          <p:cNvSpPr txBox="1"/>
          <p:nvPr/>
        </p:nvSpPr>
        <p:spPr>
          <a:xfrm>
            <a:off x="8909064" y="4318665"/>
            <a:ext cx="493185"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a:lstStyle>
          <a:p>
            <a:pPr algn="ctr"/>
            <a:r>
              <a:rPr lang="en-US" sz="1400" b="1" i="0">
                <a:solidFill>
                  <a:schemeClr val="bg1"/>
                </a:solidFill>
              </a:rPr>
              <a:t>25 GW</a:t>
            </a:r>
          </a:p>
        </p:txBody>
      </p:sp>
    </p:spTree>
    <p:extLst>
      <p:ext uri="{BB962C8B-B14F-4D97-AF65-F5344CB8AC3E}">
        <p14:creationId xmlns:p14="http://schemas.microsoft.com/office/powerpoint/2010/main" val="183125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B67D-A938-003F-571C-0F0854040E0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03A04134-594E-1846-988F-29AB5B8EB531}"/>
              </a:ext>
            </a:extLst>
          </p:cNvPr>
          <p:cNvSpPr>
            <a:spLocks noGrp="1"/>
          </p:cNvSpPr>
          <p:nvPr>
            <p:ph type="title"/>
          </p:nvPr>
        </p:nvSpPr>
        <p:spPr>
          <a:xfrm>
            <a:off x="3860803" y="152400"/>
            <a:ext cx="8026399" cy="655638"/>
          </a:xfrm>
        </p:spPr>
        <p:txBody>
          <a:bodyPr/>
          <a:lstStyle/>
          <a:p>
            <a:r>
              <a:rPr lang="en-US" dirty="0"/>
              <a:t>Criticality of Natural Gas Intensifies</a:t>
            </a:r>
          </a:p>
        </p:txBody>
      </p:sp>
      <p:pic>
        <p:nvPicPr>
          <p:cNvPr id="8" name="Picture 7" descr="A map of the united states&#10;&#10;Description automatically generated">
            <a:extLst>
              <a:ext uri="{FF2B5EF4-FFF2-40B4-BE49-F238E27FC236}">
                <a16:creationId xmlns:a16="http://schemas.microsoft.com/office/drawing/2014/main" id="{A5903DC3-09FC-D01F-0860-754C9B6542BF}"/>
              </a:ext>
            </a:extLst>
          </p:cNvPr>
          <p:cNvPicPr>
            <a:picLocks noChangeAspect="1"/>
          </p:cNvPicPr>
          <p:nvPr/>
        </p:nvPicPr>
        <p:blipFill>
          <a:blip r:embed="rId3" cstate="print">
            <a:extLst>
              <a:ext uri="{28A0092B-C50C-407E-A947-70E740481C1C}">
                <a14:useLocalDpi xmlns:a14="http://schemas.microsoft.com/office/drawing/2010/main" val="0"/>
              </a:ext>
            </a:extLst>
          </a:blip>
          <a:srcRect r="35905"/>
          <a:stretch>
            <a:fillRect/>
          </a:stretch>
        </p:blipFill>
        <p:spPr>
          <a:xfrm>
            <a:off x="2019300" y="990600"/>
            <a:ext cx="8153400" cy="5558438"/>
          </a:xfrm>
          <a:prstGeom prst="rect">
            <a:avLst/>
          </a:prstGeom>
        </p:spPr>
      </p:pic>
    </p:spTree>
    <p:extLst>
      <p:ext uri="{BB962C8B-B14F-4D97-AF65-F5344CB8AC3E}">
        <p14:creationId xmlns:p14="http://schemas.microsoft.com/office/powerpoint/2010/main" val="341707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C998B-34F0-5A4B-4521-DEC3E135DDE8}"/>
              </a:ext>
            </a:extLst>
          </p:cNvPr>
          <p:cNvSpPr>
            <a:spLocks noGrp="1"/>
          </p:cNvSpPr>
          <p:nvPr>
            <p:ph sz="half" idx="10"/>
          </p:nvPr>
        </p:nvSpPr>
        <p:spPr>
          <a:xfrm>
            <a:off x="5791200" y="1295400"/>
            <a:ext cx="5839884" cy="4876800"/>
          </a:xfrm>
          <a:prstGeom prst="roundRect">
            <a:avLst/>
          </a:prstGeom>
          <a:solidFill>
            <a:schemeClr val="accent5">
              <a:lumMod val="90000"/>
            </a:schemeClr>
          </a:solidFill>
          <a:ln w="57150">
            <a:solidFill>
              <a:srgbClr val="204C81"/>
            </a:solidFill>
          </a:ln>
        </p:spPr>
        <p:style>
          <a:lnRef idx="2">
            <a:schemeClr val="accent4">
              <a:shade val="15000"/>
            </a:schemeClr>
          </a:lnRef>
          <a:fillRef idx="1">
            <a:schemeClr val="accent4"/>
          </a:fillRef>
          <a:effectRef idx="0">
            <a:schemeClr val="accent4"/>
          </a:effectRef>
          <a:fontRef idx="minor">
            <a:schemeClr val="lt1"/>
          </a:fontRef>
        </p:style>
        <p:txBody>
          <a:bodyPr anchor="t"/>
          <a:lstStyle/>
          <a:p>
            <a:pPr marL="0" indent="0" algn="ctr">
              <a:buNone/>
            </a:pPr>
            <a:r>
              <a:rPr lang="en-US" sz="2800" b="1" dirty="0">
                <a:latin typeface="Tahoma" panose="020B0604030504040204" pitchFamily="34" charset="0"/>
                <a:ea typeface="Tahoma" panose="020B0604030504040204" pitchFamily="34" charset="0"/>
                <a:cs typeface="Tahoma" panose="020B0604030504040204" pitchFamily="34" charset="0"/>
              </a:rPr>
              <a:t>RISKS - HEADLINE</a:t>
            </a:r>
          </a:p>
          <a:p>
            <a:pPr marL="0" indent="0" algn="ctr">
              <a:buNone/>
            </a:pPr>
            <a:r>
              <a:rPr lang="en-US" dirty="0"/>
              <a:t>Substantive </a:t>
            </a:r>
            <a:r>
              <a:rPr lang="en-US" dirty="0">
                <a:solidFill>
                  <a:schemeClr val="accent1"/>
                </a:solidFill>
              </a:rPr>
              <a:t>simultaneous change</a:t>
            </a:r>
            <a:r>
              <a:rPr lang="en-US" dirty="0">
                <a:solidFill>
                  <a:srgbClr val="5D85A9"/>
                </a:solidFill>
              </a:rPr>
              <a:t> </a:t>
            </a:r>
            <a:r>
              <a:rPr lang="en-US" dirty="0"/>
              <a:t>in all Bulk Power System (BPS) dimensions (resource, load, grid), along with </a:t>
            </a:r>
            <a:r>
              <a:rPr lang="en-US" dirty="0">
                <a:solidFill>
                  <a:schemeClr val="accent1"/>
                </a:solidFill>
              </a:rPr>
              <a:t>increasing complexity </a:t>
            </a:r>
            <a:r>
              <a:rPr lang="en-US" dirty="0"/>
              <a:t>in their interactions, requires rethinking traditional planning and operating paradigms, </a:t>
            </a:r>
            <a:r>
              <a:rPr lang="en-US" dirty="0">
                <a:solidFill>
                  <a:schemeClr val="tx1"/>
                </a:solidFill>
              </a:rPr>
              <a:t>strengthening interdependency awareness, </a:t>
            </a:r>
            <a:r>
              <a:rPr lang="en-US" dirty="0"/>
              <a:t>and speed of implementing </a:t>
            </a:r>
            <a:r>
              <a:rPr lang="en-US" dirty="0">
                <a:solidFill>
                  <a:schemeClr val="accent1"/>
                </a:solidFill>
              </a:rPr>
              <a:t>new approaches </a:t>
            </a:r>
            <a:r>
              <a:rPr lang="en-US" dirty="0"/>
              <a:t>to ensure ongoing reliability</a:t>
            </a:r>
          </a:p>
        </p:txBody>
      </p:sp>
      <p:sp>
        <p:nvSpPr>
          <p:cNvPr id="3" name="Title 2">
            <a:extLst>
              <a:ext uri="{FF2B5EF4-FFF2-40B4-BE49-F238E27FC236}">
                <a16:creationId xmlns:a16="http://schemas.microsoft.com/office/drawing/2014/main" id="{0BF0D00A-5EAB-9EA4-ADC0-7F6680B677C8}"/>
              </a:ext>
            </a:extLst>
          </p:cNvPr>
          <p:cNvSpPr>
            <a:spLocks noGrp="1"/>
          </p:cNvSpPr>
          <p:nvPr>
            <p:ph type="title"/>
          </p:nvPr>
        </p:nvSpPr>
        <p:spPr/>
        <p:txBody>
          <a:bodyPr/>
          <a:lstStyle/>
          <a:p>
            <a:r>
              <a:rPr lang="en-US" dirty="0"/>
              <a:t>Risks Headline</a:t>
            </a:r>
          </a:p>
        </p:txBody>
      </p:sp>
      <p:graphicFrame>
        <p:nvGraphicFramePr>
          <p:cNvPr id="4" name="Diagram 3">
            <a:extLst>
              <a:ext uri="{FF2B5EF4-FFF2-40B4-BE49-F238E27FC236}">
                <a16:creationId xmlns:a16="http://schemas.microsoft.com/office/drawing/2014/main" id="{3A278C7F-2E82-66F9-E47B-F824A708FFF7}"/>
              </a:ext>
            </a:extLst>
          </p:cNvPr>
          <p:cNvGraphicFramePr/>
          <p:nvPr/>
        </p:nvGraphicFramePr>
        <p:xfrm>
          <a:off x="381000" y="1295400"/>
          <a:ext cx="449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74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465D2A4-AF97-751C-C3DB-53F03E5EC0A5}"/>
              </a:ext>
            </a:extLst>
          </p:cNvPr>
          <p:cNvSpPr>
            <a:spLocks noGrp="1"/>
          </p:cNvSpPr>
          <p:nvPr>
            <p:ph type="title"/>
          </p:nvPr>
        </p:nvSpPr>
        <p:spPr>
          <a:xfrm>
            <a:off x="3860803" y="152400"/>
            <a:ext cx="8026399" cy="655638"/>
          </a:xfrm>
        </p:spPr>
        <p:txBody>
          <a:bodyPr/>
          <a:lstStyle/>
          <a:p>
            <a:r>
              <a:rPr lang="en-US" dirty="0"/>
              <a:t>Additional Risk Themes</a:t>
            </a:r>
          </a:p>
        </p:txBody>
      </p:sp>
      <p:sp>
        <p:nvSpPr>
          <p:cNvPr id="7" name="Rectangle: Rounded Corners 6">
            <a:extLst>
              <a:ext uri="{FF2B5EF4-FFF2-40B4-BE49-F238E27FC236}">
                <a16:creationId xmlns:a16="http://schemas.microsoft.com/office/drawing/2014/main" id="{24F8BB96-BC53-0EF7-79B2-0E06064FA62B}"/>
              </a:ext>
            </a:extLst>
          </p:cNvPr>
          <p:cNvSpPr/>
          <p:nvPr/>
        </p:nvSpPr>
        <p:spPr>
          <a:xfrm>
            <a:off x="461432" y="1119531"/>
            <a:ext cx="11222568" cy="909873"/>
          </a:xfrm>
          <a:prstGeom prst="roundRect">
            <a:avLst>
              <a:gd name="adj" fmla="val 10000"/>
            </a:avLst>
          </a:prstGeom>
          <a:scene3d>
            <a:camera prst="orthographicFront"/>
            <a:lightRig rig="threePt" dir="t"/>
          </a:scene3d>
          <a:sp3d>
            <a:bevelT/>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i="0"/>
          </a:p>
        </p:txBody>
      </p:sp>
      <p:sp>
        <p:nvSpPr>
          <p:cNvPr id="10" name="Freeform: Shape 9">
            <a:extLst>
              <a:ext uri="{FF2B5EF4-FFF2-40B4-BE49-F238E27FC236}">
                <a16:creationId xmlns:a16="http://schemas.microsoft.com/office/drawing/2014/main" id="{677BD26C-EC16-CD8D-A354-15E49BF45674}"/>
              </a:ext>
            </a:extLst>
          </p:cNvPr>
          <p:cNvSpPr/>
          <p:nvPr/>
        </p:nvSpPr>
        <p:spPr>
          <a:xfrm>
            <a:off x="461432" y="1119531"/>
            <a:ext cx="11222568" cy="909873"/>
          </a:xfrm>
          <a:custGeom>
            <a:avLst/>
            <a:gdLst>
              <a:gd name="connsiteX0" fmla="*/ 0 w 9623567"/>
              <a:gd name="connsiteY0" fmla="*/ 0 h 1384415"/>
              <a:gd name="connsiteX1" fmla="*/ 9623567 w 9623567"/>
              <a:gd name="connsiteY1" fmla="*/ 0 h 1384415"/>
              <a:gd name="connsiteX2" fmla="*/ 9623567 w 9623567"/>
              <a:gd name="connsiteY2" fmla="*/ 1384415 h 1384415"/>
              <a:gd name="connsiteX3" fmla="*/ 0 w 9623567"/>
              <a:gd name="connsiteY3" fmla="*/ 1384415 h 1384415"/>
              <a:gd name="connsiteX4" fmla="*/ 0 w 9623567"/>
              <a:gd name="connsiteY4" fmla="*/ 0 h 13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567" h="1384415">
                <a:moveTo>
                  <a:pt x="0" y="0"/>
                </a:moveTo>
                <a:lnTo>
                  <a:pt x="9623567" y="0"/>
                </a:lnTo>
                <a:lnTo>
                  <a:pt x="9623567" y="1384415"/>
                </a:lnTo>
                <a:lnTo>
                  <a:pt x="0" y="1384415"/>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517" tIns="146517" rIns="146517" bIns="146517" numCol="1" spcCol="1270" anchor="ctr" anchorCtr="0">
            <a:noAutofit/>
          </a:bodyPr>
          <a:lstStyle/>
          <a:p>
            <a:pPr marL="0" lvl="0" indent="0" algn="l" defTabSz="844550">
              <a:lnSpc>
                <a:spcPct val="90000"/>
              </a:lnSpc>
              <a:spcBef>
                <a:spcPct val="0"/>
              </a:spcBef>
              <a:spcAft>
                <a:spcPct val="35000"/>
              </a:spcAft>
              <a:buNone/>
            </a:pPr>
            <a:r>
              <a:rPr lang="en-US" sz="1900" b="1" i="0" kern="1200" dirty="0"/>
              <a:t>Larger scale BPS reliability impact events are being observed</a:t>
            </a:r>
            <a:r>
              <a:rPr lang="en-US" sz="1900" i="0" kern="1200" dirty="0"/>
              <a:t>, with contributions from grid transformation effects and increased incidence of large weather system scope, severity, and duration</a:t>
            </a:r>
          </a:p>
        </p:txBody>
      </p:sp>
      <p:sp>
        <p:nvSpPr>
          <p:cNvPr id="11" name="Rectangle: Rounded Corners 10">
            <a:extLst>
              <a:ext uri="{FF2B5EF4-FFF2-40B4-BE49-F238E27FC236}">
                <a16:creationId xmlns:a16="http://schemas.microsoft.com/office/drawing/2014/main" id="{9821745E-DAB4-27BC-ED4E-7645670AD029}"/>
              </a:ext>
            </a:extLst>
          </p:cNvPr>
          <p:cNvSpPr/>
          <p:nvPr/>
        </p:nvSpPr>
        <p:spPr>
          <a:xfrm>
            <a:off x="461432" y="2210062"/>
            <a:ext cx="11222568" cy="909873"/>
          </a:xfrm>
          <a:prstGeom prst="roundRect">
            <a:avLst>
              <a:gd name="adj" fmla="val 10000"/>
            </a:avLst>
          </a:prstGeom>
          <a:scene3d>
            <a:camera prst="orthographicFront"/>
            <a:lightRig rig="threePt" dir="t"/>
          </a:scene3d>
          <a:sp3d>
            <a:bevelT/>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i="0"/>
          </a:p>
        </p:txBody>
      </p:sp>
      <p:sp>
        <p:nvSpPr>
          <p:cNvPr id="13" name="Freeform: Shape 12">
            <a:extLst>
              <a:ext uri="{FF2B5EF4-FFF2-40B4-BE49-F238E27FC236}">
                <a16:creationId xmlns:a16="http://schemas.microsoft.com/office/drawing/2014/main" id="{2D41900E-AE9F-8E91-4A58-883E06FD091A}"/>
              </a:ext>
            </a:extLst>
          </p:cNvPr>
          <p:cNvSpPr/>
          <p:nvPr/>
        </p:nvSpPr>
        <p:spPr>
          <a:xfrm>
            <a:off x="461432" y="2210062"/>
            <a:ext cx="11222568" cy="909873"/>
          </a:xfrm>
          <a:custGeom>
            <a:avLst/>
            <a:gdLst>
              <a:gd name="connsiteX0" fmla="*/ 0 w 9623567"/>
              <a:gd name="connsiteY0" fmla="*/ 0 h 1384415"/>
              <a:gd name="connsiteX1" fmla="*/ 9623567 w 9623567"/>
              <a:gd name="connsiteY1" fmla="*/ 0 h 1384415"/>
              <a:gd name="connsiteX2" fmla="*/ 9623567 w 9623567"/>
              <a:gd name="connsiteY2" fmla="*/ 1384415 h 1384415"/>
              <a:gd name="connsiteX3" fmla="*/ 0 w 9623567"/>
              <a:gd name="connsiteY3" fmla="*/ 1384415 h 1384415"/>
              <a:gd name="connsiteX4" fmla="*/ 0 w 9623567"/>
              <a:gd name="connsiteY4" fmla="*/ 0 h 13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567" h="1384415">
                <a:moveTo>
                  <a:pt x="0" y="0"/>
                </a:moveTo>
                <a:lnTo>
                  <a:pt x="9623567" y="0"/>
                </a:lnTo>
                <a:lnTo>
                  <a:pt x="9623567" y="1384415"/>
                </a:lnTo>
                <a:lnTo>
                  <a:pt x="0" y="1384415"/>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517" tIns="146517" rIns="146517" bIns="146517" numCol="1" spcCol="1270" anchor="ctr" anchorCtr="0">
            <a:noAutofit/>
          </a:bodyPr>
          <a:lstStyle/>
          <a:p>
            <a:pPr marL="0" lvl="0" indent="0" algn="l" defTabSz="844550">
              <a:lnSpc>
                <a:spcPct val="90000"/>
              </a:lnSpc>
              <a:spcBef>
                <a:spcPct val="0"/>
              </a:spcBef>
              <a:spcAft>
                <a:spcPct val="35000"/>
              </a:spcAft>
              <a:buNone/>
            </a:pPr>
            <a:r>
              <a:rPr lang="en-US" sz="1900" b="1" i="0" kern="1200" dirty="0"/>
              <a:t>Natural gas is currently the most critical dispatchable resource</a:t>
            </a:r>
            <a:r>
              <a:rPr lang="en-US" sz="1900" i="0" kern="1200" dirty="0"/>
              <a:t>, with increasing risk attributes associated with just in time delivery, demonstrated reliability and security challenges, and inability to scale quickly</a:t>
            </a:r>
          </a:p>
        </p:txBody>
      </p:sp>
      <p:sp>
        <p:nvSpPr>
          <p:cNvPr id="5" name="Rectangle: Rounded Corners 4">
            <a:extLst>
              <a:ext uri="{FF2B5EF4-FFF2-40B4-BE49-F238E27FC236}">
                <a16:creationId xmlns:a16="http://schemas.microsoft.com/office/drawing/2014/main" id="{29005BED-D554-E604-6D5A-E20F2ADA5AE2}"/>
              </a:ext>
            </a:extLst>
          </p:cNvPr>
          <p:cNvSpPr/>
          <p:nvPr/>
        </p:nvSpPr>
        <p:spPr>
          <a:xfrm>
            <a:off x="461432" y="3250018"/>
            <a:ext cx="11222568" cy="909873"/>
          </a:xfrm>
          <a:prstGeom prst="roundRect">
            <a:avLst>
              <a:gd name="adj" fmla="val 10000"/>
            </a:avLst>
          </a:prstGeom>
          <a:scene3d>
            <a:camera prst="orthographicFront"/>
            <a:lightRig rig="threePt" dir="t"/>
          </a:scene3d>
          <a:sp3d>
            <a:bevelT/>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800" i="0"/>
          </a:p>
        </p:txBody>
      </p:sp>
      <p:sp>
        <p:nvSpPr>
          <p:cNvPr id="18" name="Freeform: Shape 17">
            <a:extLst>
              <a:ext uri="{FF2B5EF4-FFF2-40B4-BE49-F238E27FC236}">
                <a16:creationId xmlns:a16="http://schemas.microsoft.com/office/drawing/2014/main" id="{0FA31EE7-D045-3C8E-5AC8-EE3F736AAC29}"/>
              </a:ext>
            </a:extLst>
          </p:cNvPr>
          <p:cNvSpPr/>
          <p:nvPr/>
        </p:nvSpPr>
        <p:spPr>
          <a:xfrm>
            <a:off x="461432" y="3250018"/>
            <a:ext cx="11222568" cy="909873"/>
          </a:xfrm>
          <a:custGeom>
            <a:avLst/>
            <a:gdLst>
              <a:gd name="connsiteX0" fmla="*/ 0 w 9623567"/>
              <a:gd name="connsiteY0" fmla="*/ 0 h 1384415"/>
              <a:gd name="connsiteX1" fmla="*/ 9623567 w 9623567"/>
              <a:gd name="connsiteY1" fmla="*/ 0 h 1384415"/>
              <a:gd name="connsiteX2" fmla="*/ 9623567 w 9623567"/>
              <a:gd name="connsiteY2" fmla="*/ 1384415 h 1384415"/>
              <a:gd name="connsiteX3" fmla="*/ 0 w 9623567"/>
              <a:gd name="connsiteY3" fmla="*/ 1384415 h 1384415"/>
              <a:gd name="connsiteX4" fmla="*/ 0 w 9623567"/>
              <a:gd name="connsiteY4" fmla="*/ 0 h 13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567" h="1384415">
                <a:moveTo>
                  <a:pt x="0" y="0"/>
                </a:moveTo>
                <a:lnTo>
                  <a:pt x="9623567" y="0"/>
                </a:lnTo>
                <a:lnTo>
                  <a:pt x="9623567" y="1384415"/>
                </a:lnTo>
                <a:lnTo>
                  <a:pt x="0" y="1384415"/>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517" tIns="146517" rIns="146517" bIns="146517" numCol="1" spcCol="1270" anchor="ctr" anchorCtr="0">
            <a:noAutofit/>
          </a:bodyPr>
          <a:lstStyle/>
          <a:p>
            <a:pPr marL="0" lvl="0" indent="0" algn="l" defTabSz="1111250">
              <a:lnSpc>
                <a:spcPct val="90000"/>
              </a:lnSpc>
              <a:spcBef>
                <a:spcPct val="0"/>
              </a:spcBef>
              <a:spcAft>
                <a:spcPct val="35000"/>
              </a:spcAft>
              <a:buNone/>
            </a:pPr>
            <a:r>
              <a:rPr lang="en-US" sz="1900" b="1" i="0" kern="1200" dirty="0"/>
              <a:t>Security complexities and BPS attractiveness as a target </a:t>
            </a:r>
            <a:r>
              <a:rPr lang="en-US" sz="1900" i="0" kern="1200" dirty="0"/>
              <a:t>continue to increase </a:t>
            </a:r>
          </a:p>
        </p:txBody>
      </p:sp>
      <p:sp>
        <p:nvSpPr>
          <p:cNvPr id="20" name="Rectangle: Rounded Corners 19">
            <a:extLst>
              <a:ext uri="{FF2B5EF4-FFF2-40B4-BE49-F238E27FC236}">
                <a16:creationId xmlns:a16="http://schemas.microsoft.com/office/drawing/2014/main" id="{CD6DB2DF-1F2E-738D-15D5-D45C78C2E150}"/>
              </a:ext>
            </a:extLst>
          </p:cNvPr>
          <p:cNvSpPr/>
          <p:nvPr/>
        </p:nvSpPr>
        <p:spPr>
          <a:xfrm>
            <a:off x="461432" y="4355188"/>
            <a:ext cx="11222568" cy="909873"/>
          </a:xfrm>
          <a:prstGeom prst="roundRect">
            <a:avLst>
              <a:gd name="adj" fmla="val 10000"/>
            </a:avLst>
          </a:prstGeom>
          <a:scene3d>
            <a:camera prst="orthographicFront"/>
            <a:lightRig rig="threePt" dir="t"/>
          </a:scene3d>
          <a:sp3d>
            <a:bevelT/>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800" i="0"/>
          </a:p>
        </p:txBody>
      </p:sp>
      <p:sp>
        <p:nvSpPr>
          <p:cNvPr id="22" name="Freeform: Shape 21">
            <a:extLst>
              <a:ext uri="{FF2B5EF4-FFF2-40B4-BE49-F238E27FC236}">
                <a16:creationId xmlns:a16="http://schemas.microsoft.com/office/drawing/2014/main" id="{FB7D317F-D8C9-112D-4B0F-85782C083980}"/>
              </a:ext>
            </a:extLst>
          </p:cNvPr>
          <p:cNvSpPr/>
          <p:nvPr/>
        </p:nvSpPr>
        <p:spPr>
          <a:xfrm>
            <a:off x="461432" y="4355188"/>
            <a:ext cx="11222568" cy="909873"/>
          </a:xfrm>
          <a:custGeom>
            <a:avLst/>
            <a:gdLst>
              <a:gd name="connsiteX0" fmla="*/ 0 w 9623567"/>
              <a:gd name="connsiteY0" fmla="*/ 0 h 1384415"/>
              <a:gd name="connsiteX1" fmla="*/ 9623567 w 9623567"/>
              <a:gd name="connsiteY1" fmla="*/ 0 h 1384415"/>
              <a:gd name="connsiteX2" fmla="*/ 9623567 w 9623567"/>
              <a:gd name="connsiteY2" fmla="*/ 1384415 h 1384415"/>
              <a:gd name="connsiteX3" fmla="*/ 0 w 9623567"/>
              <a:gd name="connsiteY3" fmla="*/ 1384415 h 1384415"/>
              <a:gd name="connsiteX4" fmla="*/ 0 w 9623567"/>
              <a:gd name="connsiteY4" fmla="*/ 0 h 13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567" h="1384415">
                <a:moveTo>
                  <a:pt x="0" y="0"/>
                </a:moveTo>
                <a:lnTo>
                  <a:pt x="9623567" y="0"/>
                </a:lnTo>
                <a:lnTo>
                  <a:pt x="9623567" y="1384415"/>
                </a:lnTo>
                <a:lnTo>
                  <a:pt x="0" y="1384415"/>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517" tIns="146517" rIns="146517" bIns="146517" numCol="1" spcCol="1270" anchor="ctr" anchorCtr="0">
            <a:noAutofit/>
          </a:bodyPr>
          <a:lstStyle/>
          <a:p>
            <a:pPr marL="0" lvl="0" indent="0" algn="l" defTabSz="1111250">
              <a:lnSpc>
                <a:spcPct val="90000"/>
              </a:lnSpc>
              <a:spcBef>
                <a:spcPct val="0"/>
              </a:spcBef>
              <a:spcAft>
                <a:spcPct val="35000"/>
              </a:spcAft>
              <a:buNone/>
            </a:pPr>
            <a:r>
              <a:rPr lang="en-US" sz="1900" b="1" i="0" kern="1200" dirty="0"/>
              <a:t>Persistent supply chain challenges</a:t>
            </a:r>
            <a:r>
              <a:rPr lang="en-US" sz="1900" i="0" kern="1200" dirty="0"/>
              <a:t> are impacting risk mitigation and response capability</a:t>
            </a:r>
          </a:p>
        </p:txBody>
      </p:sp>
      <p:sp>
        <p:nvSpPr>
          <p:cNvPr id="24" name="Rectangle: Rounded Corners 23">
            <a:extLst>
              <a:ext uri="{FF2B5EF4-FFF2-40B4-BE49-F238E27FC236}">
                <a16:creationId xmlns:a16="http://schemas.microsoft.com/office/drawing/2014/main" id="{DA3DA0BB-1226-76A1-BA17-14D1289D2B76}"/>
              </a:ext>
            </a:extLst>
          </p:cNvPr>
          <p:cNvSpPr/>
          <p:nvPr/>
        </p:nvSpPr>
        <p:spPr>
          <a:xfrm>
            <a:off x="461432" y="5460358"/>
            <a:ext cx="11222568" cy="933984"/>
          </a:xfrm>
          <a:prstGeom prst="roundRect">
            <a:avLst>
              <a:gd name="adj" fmla="val 10000"/>
            </a:avLst>
          </a:prstGeom>
          <a:scene3d>
            <a:camera prst="orthographicFront"/>
            <a:lightRig rig="threePt" dir="t"/>
          </a:scene3d>
          <a:sp3d>
            <a:bevelT/>
          </a:sp3d>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800" i="0"/>
          </a:p>
        </p:txBody>
      </p:sp>
      <p:sp>
        <p:nvSpPr>
          <p:cNvPr id="26" name="Freeform: Shape 25">
            <a:extLst>
              <a:ext uri="{FF2B5EF4-FFF2-40B4-BE49-F238E27FC236}">
                <a16:creationId xmlns:a16="http://schemas.microsoft.com/office/drawing/2014/main" id="{56C41D7F-1E13-AB62-2F6B-C09C57FC59DB}"/>
              </a:ext>
            </a:extLst>
          </p:cNvPr>
          <p:cNvSpPr/>
          <p:nvPr/>
        </p:nvSpPr>
        <p:spPr>
          <a:xfrm>
            <a:off x="461432" y="5460358"/>
            <a:ext cx="11222568" cy="933984"/>
          </a:xfrm>
          <a:custGeom>
            <a:avLst/>
            <a:gdLst>
              <a:gd name="connsiteX0" fmla="*/ 0 w 9623567"/>
              <a:gd name="connsiteY0" fmla="*/ 0 h 1384415"/>
              <a:gd name="connsiteX1" fmla="*/ 9623567 w 9623567"/>
              <a:gd name="connsiteY1" fmla="*/ 0 h 1384415"/>
              <a:gd name="connsiteX2" fmla="*/ 9623567 w 9623567"/>
              <a:gd name="connsiteY2" fmla="*/ 1384415 h 1384415"/>
              <a:gd name="connsiteX3" fmla="*/ 0 w 9623567"/>
              <a:gd name="connsiteY3" fmla="*/ 1384415 h 1384415"/>
              <a:gd name="connsiteX4" fmla="*/ 0 w 9623567"/>
              <a:gd name="connsiteY4" fmla="*/ 0 h 1384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3567" h="1384415">
                <a:moveTo>
                  <a:pt x="0" y="0"/>
                </a:moveTo>
                <a:lnTo>
                  <a:pt x="9623567" y="0"/>
                </a:lnTo>
                <a:lnTo>
                  <a:pt x="9623567" y="1384415"/>
                </a:lnTo>
                <a:lnTo>
                  <a:pt x="0" y="1384415"/>
                </a:lnTo>
                <a:lnTo>
                  <a:pt x="0" y="0"/>
                </a:lnTo>
                <a:close/>
              </a:path>
            </a:pathLst>
          </a:custGeom>
          <a:scene3d>
            <a:camera prst="orthographicFront"/>
            <a:lightRig rig="threePt" dir="t"/>
          </a:scene3d>
          <a:sp3d>
            <a:bevelT/>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517" tIns="146517" rIns="146517" bIns="146517" numCol="1" spcCol="1270" anchor="ctr" anchorCtr="0">
            <a:noAutofit/>
          </a:bodyPr>
          <a:lstStyle/>
          <a:p>
            <a:pPr marL="0" lvl="0" indent="0" algn="l" defTabSz="1111250">
              <a:lnSpc>
                <a:spcPct val="90000"/>
              </a:lnSpc>
              <a:spcBef>
                <a:spcPct val="0"/>
              </a:spcBef>
              <a:spcAft>
                <a:spcPct val="35000"/>
              </a:spcAft>
              <a:buNone/>
            </a:pPr>
            <a:r>
              <a:rPr lang="en-US" sz="1900" i="0" kern="1200" dirty="0"/>
              <a:t>A </a:t>
            </a:r>
            <a:r>
              <a:rPr lang="en-US" sz="1900" b="1" i="0" kern="1200" dirty="0"/>
              <a:t>volatile and disconnected policy landscape </a:t>
            </a:r>
            <a:r>
              <a:rPr lang="en-US" sz="1900" i="0" kern="1200" dirty="0"/>
              <a:t>further complicates the ability to mitigate these risks promptly and effectively through policy solutions</a:t>
            </a:r>
          </a:p>
        </p:txBody>
      </p:sp>
    </p:spTree>
    <p:extLst>
      <p:ext uri="{BB962C8B-B14F-4D97-AF65-F5344CB8AC3E}">
        <p14:creationId xmlns:p14="http://schemas.microsoft.com/office/powerpoint/2010/main" val="9697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54446-5F16-212B-53BF-8E76C5C972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5A052C-DD63-F9A4-9952-B8CFA2D9D171}"/>
              </a:ext>
            </a:extLst>
          </p:cNvPr>
          <p:cNvSpPr>
            <a:spLocks noGrp="1"/>
          </p:cNvSpPr>
          <p:nvPr>
            <p:ph sz="half" idx="10"/>
          </p:nvPr>
        </p:nvSpPr>
        <p:spPr>
          <a:xfrm>
            <a:off x="5791200" y="1295400"/>
            <a:ext cx="6019800" cy="4876800"/>
          </a:xfrm>
          <a:prstGeom prst="roundRect">
            <a:avLst/>
          </a:prstGeom>
          <a:solidFill>
            <a:schemeClr val="accent5">
              <a:lumMod val="90000"/>
            </a:schemeClr>
          </a:solidFill>
          <a:ln w="57150">
            <a:solidFill>
              <a:srgbClr val="204C81"/>
            </a:solidFill>
          </a:ln>
        </p:spPr>
        <p:style>
          <a:lnRef idx="2">
            <a:schemeClr val="accent4">
              <a:shade val="15000"/>
            </a:schemeClr>
          </a:lnRef>
          <a:fillRef idx="1">
            <a:schemeClr val="accent4"/>
          </a:fillRef>
          <a:effectRef idx="0">
            <a:schemeClr val="accent4"/>
          </a:effectRef>
          <a:fontRef idx="minor">
            <a:schemeClr val="lt1"/>
          </a:fontRef>
        </p:style>
        <p:txBody>
          <a:bodyPr anchor="t"/>
          <a:lstStyle/>
          <a:p>
            <a:pPr marL="0" indent="0" algn="ctr">
              <a:buNone/>
            </a:pPr>
            <a:r>
              <a:rPr lang="en-US" sz="2800" b="1" dirty="0">
                <a:latin typeface="Tahoma" panose="020B0604030504040204" pitchFamily="34" charset="0"/>
                <a:ea typeface="Tahoma" panose="020B0604030504040204" pitchFamily="34" charset="0"/>
                <a:cs typeface="Tahoma" panose="020B0604030504040204" pitchFamily="34" charset="0"/>
              </a:rPr>
              <a:t>MITIGATION STRATEGY HEADLINE</a:t>
            </a:r>
          </a:p>
          <a:p>
            <a:pPr marL="0" indent="0" algn="ctr">
              <a:buNone/>
            </a:pPr>
            <a:r>
              <a:rPr lang="en-US" dirty="0"/>
              <a:t>To deliver ongoing BPS reliability in a time of increasing change and complexity, “more” is required: </a:t>
            </a:r>
          </a:p>
          <a:p>
            <a:r>
              <a:rPr lang="en-US" sz="2000" dirty="0"/>
              <a:t>More system margin through infrastructure investment</a:t>
            </a:r>
          </a:p>
          <a:p>
            <a:r>
              <a:rPr lang="en-US" sz="2000" dirty="0"/>
              <a:t>More comprehensive studies and assessments</a:t>
            </a:r>
          </a:p>
          <a:p>
            <a:r>
              <a:rPr lang="en-US" sz="2000" dirty="0"/>
              <a:t>More coordination</a:t>
            </a:r>
          </a:p>
          <a:p>
            <a:r>
              <a:rPr lang="en-US" sz="2000" dirty="0"/>
              <a:t>More preparation</a:t>
            </a:r>
          </a:p>
          <a:p>
            <a:r>
              <a:rPr lang="en-US" sz="2000" dirty="0"/>
              <a:t>More speed in implementing necessary measures</a:t>
            </a:r>
          </a:p>
        </p:txBody>
      </p:sp>
      <p:sp>
        <p:nvSpPr>
          <p:cNvPr id="3" name="Title 2">
            <a:extLst>
              <a:ext uri="{FF2B5EF4-FFF2-40B4-BE49-F238E27FC236}">
                <a16:creationId xmlns:a16="http://schemas.microsoft.com/office/drawing/2014/main" id="{5B406A41-AF01-169A-D32D-AC09ECF757DB}"/>
              </a:ext>
            </a:extLst>
          </p:cNvPr>
          <p:cNvSpPr>
            <a:spLocks noGrp="1"/>
          </p:cNvSpPr>
          <p:nvPr>
            <p:ph type="title"/>
          </p:nvPr>
        </p:nvSpPr>
        <p:spPr/>
        <p:txBody>
          <a:bodyPr/>
          <a:lstStyle/>
          <a:p>
            <a:r>
              <a:rPr lang="en-US" dirty="0"/>
              <a:t>Headline Mitigation Strategy</a:t>
            </a:r>
          </a:p>
        </p:txBody>
      </p:sp>
      <p:graphicFrame>
        <p:nvGraphicFramePr>
          <p:cNvPr id="4" name="Diagram 3">
            <a:extLst>
              <a:ext uri="{FF2B5EF4-FFF2-40B4-BE49-F238E27FC236}">
                <a16:creationId xmlns:a16="http://schemas.microsoft.com/office/drawing/2014/main" id="{5578D38A-3D3D-C8A5-1EBE-8CB36D828AD3}"/>
              </a:ext>
            </a:extLst>
          </p:cNvPr>
          <p:cNvGraphicFramePr/>
          <p:nvPr/>
        </p:nvGraphicFramePr>
        <p:xfrm>
          <a:off x="381000" y="1295400"/>
          <a:ext cx="449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Lightbulb with solid fill">
            <a:extLst>
              <a:ext uri="{FF2B5EF4-FFF2-40B4-BE49-F238E27FC236}">
                <a16:creationId xmlns:a16="http://schemas.microsoft.com/office/drawing/2014/main" id="{3E4EEBBA-A31B-2030-DF26-D90D2687AF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219" y="1676400"/>
            <a:ext cx="4167981" cy="4167981"/>
          </a:xfrm>
          <a:prstGeom prst="rect">
            <a:avLst/>
          </a:prstGeom>
          <a:effectLst>
            <a:glow rad="723900">
              <a:srgbClr val="FFFF00">
                <a:alpha val="40000"/>
              </a:srgbClr>
            </a:glow>
          </a:effectLst>
        </p:spPr>
      </p:pic>
    </p:spTree>
    <p:extLst>
      <p:ext uri="{BB962C8B-B14F-4D97-AF65-F5344CB8AC3E}">
        <p14:creationId xmlns:p14="http://schemas.microsoft.com/office/powerpoint/2010/main" val="279484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B42D038A-C21E-94E2-05C1-07183B2FF13F}"/>
              </a:ext>
            </a:extLst>
          </p:cNvPr>
          <p:cNvSpPr txBox="1">
            <a:spLocks/>
          </p:cNvSpPr>
          <p:nvPr/>
        </p:nvSpPr>
        <p:spPr>
          <a:xfrm>
            <a:off x="3505200" y="-59965"/>
            <a:ext cx="8613863"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i="0" spc="50" dirty="0">
                <a:solidFill>
                  <a:schemeClr val="bg1"/>
                </a:solidFill>
                <a:latin typeface="Tahoma" panose="020B0604030504040204" pitchFamily="34" charset="0"/>
                <a:ea typeface="Tahoma" panose="020B0604030504040204" pitchFamily="34" charset="0"/>
                <a:cs typeface="Tahoma" panose="020B0604030504040204" pitchFamily="34" charset="0"/>
              </a:rPr>
              <a:t>Key Mitigation Strategies</a:t>
            </a:r>
          </a:p>
        </p:txBody>
      </p:sp>
      <p:sp>
        <p:nvSpPr>
          <p:cNvPr id="9" name="Isosceles Triangle 5">
            <a:extLst>
              <a:ext uri="{FF2B5EF4-FFF2-40B4-BE49-F238E27FC236}">
                <a16:creationId xmlns:a16="http://schemas.microsoft.com/office/drawing/2014/main" id="{24776B38-7423-A445-B366-6B2E75827719}"/>
              </a:ext>
            </a:extLst>
          </p:cNvPr>
          <p:cNvSpPr/>
          <p:nvPr/>
        </p:nvSpPr>
        <p:spPr>
          <a:xfrm>
            <a:off x="609600" y="1249518"/>
            <a:ext cx="10668000" cy="1505245"/>
          </a:xfrm>
          <a:prstGeom prst="triangle">
            <a:avLst>
              <a:gd name="adj" fmla="val 49341"/>
            </a:avLst>
          </a:prstGeom>
          <a:solidFill>
            <a:srgbClr val="1939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0" dirty="0">
                <a:solidFill>
                  <a:schemeClr val="bg1"/>
                </a:solidFill>
              </a:rPr>
              <a:t>Act now in response to significant energy ecosystem change already underway</a:t>
            </a:r>
          </a:p>
        </p:txBody>
      </p:sp>
      <p:grpSp>
        <p:nvGrpSpPr>
          <p:cNvPr id="5" name="Group 4">
            <a:extLst>
              <a:ext uri="{FF2B5EF4-FFF2-40B4-BE49-F238E27FC236}">
                <a16:creationId xmlns:a16="http://schemas.microsoft.com/office/drawing/2014/main" id="{53941E3E-C533-4E17-C16D-C21F91D4611E}"/>
              </a:ext>
            </a:extLst>
          </p:cNvPr>
          <p:cNvGrpSpPr/>
          <p:nvPr/>
        </p:nvGrpSpPr>
        <p:grpSpPr>
          <a:xfrm>
            <a:off x="381000" y="3048000"/>
            <a:ext cx="10972800" cy="2925918"/>
            <a:chOff x="381000" y="3398682"/>
            <a:chExt cx="10281211" cy="2363537"/>
          </a:xfrm>
        </p:grpSpPr>
        <p:sp>
          <p:nvSpPr>
            <p:cNvPr id="16" name="Rounded Rectangle 15">
              <a:extLst>
                <a:ext uri="{FF2B5EF4-FFF2-40B4-BE49-F238E27FC236}">
                  <a16:creationId xmlns:a16="http://schemas.microsoft.com/office/drawing/2014/main" id="{8B7314AF-7D9B-DB55-A8BD-C7EB89F7FE06}"/>
                </a:ext>
              </a:extLst>
            </p:cNvPr>
            <p:cNvSpPr/>
            <p:nvPr/>
          </p:nvSpPr>
          <p:spPr>
            <a:xfrm>
              <a:off x="381000" y="3398682"/>
              <a:ext cx="2292242" cy="2363537"/>
            </a:xfrm>
            <a:prstGeom prst="roundRect">
              <a:avLst/>
            </a:prstGeom>
            <a:solidFill>
              <a:srgbClr val="193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i="0" dirty="0"/>
            </a:p>
            <a:p>
              <a:pPr algn="ctr"/>
              <a:r>
                <a:rPr lang="en-US" sz="1800" b="1" i="0" dirty="0"/>
                <a:t>Update the planning and operating models, study paradigms, and reliability criteria to better match emerging BPS attributes</a:t>
              </a:r>
            </a:p>
          </p:txBody>
        </p:sp>
        <p:sp>
          <p:nvSpPr>
            <p:cNvPr id="2" name="Rounded Rectangle 15">
              <a:extLst>
                <a:ext uri="{FF2B5EF4-FFF2-40B4-BE49-F238E27FC236}">
                  <a16:creationId xmlns:a16="http://schemas.microsoft.com/office/drawing/2014/main" id="{BF675C5F-6164-AE8F-5488-03ADCE5E0B30}"/>
                </a:ext>
              </a:extLst>
            </p:cNvPr>
            <p:cNvSpPr/>
            <p:nvPr/>
          </p:nvSpPr>
          <p:spPr>
            <a:xfrm>
              <a:off x="3043990" y="3398682"/>
              <a:ext cx="2292242" cy="2363537"/>
            </a:xfrm>
            <a:prstGeom prst="roundRect">
              <a:avLst/>
            </a:prstGeom>
            <a:solidFill>
              <a:srgbClr val="193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i="0" dirty="0"/>
            </a:p>
            <a:p>
              <a:pPr algn="ctr"/>
              <a:r>
                <a:rPr lang="en-US" sz="1800" b="1" i="0" dirty="0"/>
                <a:t>Improve the diversity of dispatchable resources and add additional online and responsive sources of essential reliability services</a:t>
              </a:r>
            </a:p>
          </p:txBody>
        </p:sp>
        <p:sp>
          <p:nvSpPr>
            <p:cNvPr id="3" name="Rounded Rectangle 15">
              <a:extLst>
                <a:ext uri="{FF2B5EF4-FFF2-40B4-BE49-F238E27FC236}">
                  <a16:creationId xmlns:a16="http://schemas.microsoft.com/office/drawing/2014/main" id="{409A0D13-F397-4960-E945-B6750CC56023}"/>
                </a:ext>
              </a:extLst>
            </p:cNvPr>
            <p:cNvSpPr/>
            <p:nvPr/>
          </p:nvSpPr>
          <p:spPr>
            <a:xfrm>
              <a:off x="5706980" y="3398682"/>
              <a:ext cx="2527723" cy="2363537"/>
            </a:xfrm>
            <a:prstGeom prst="roundRect">
              <a:avLst/>
            </a:prstGeom>
            <a:solidFill>
              <a:srgbClr val="193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i="0" dirty="0"/>
            </a:p>
            <a:p>
              <a:pPr algn="ctr"/>
              <a:r>
                <a:rPr lang="en-US" sz="1800" b="1" i="0" dirty="0"/>
                <a:t>Enhance event mitigation and recovery plans through drills, pre-positioned resources, and stronger cross-sector coordination frameworks</a:t>
              </a:r>
            </a:p>
          </p:txBody>
        </p:sp>
        <p:sp>
          <p:nvSpPr>
            <p:cNvPr id="4" name="Rounded Rectangle 15">
              <a:extLst>
                <a:ext uri="{FF2B5EF4-FFF2-40B4-BE49-F238E27FC236}">
                  <a16:creationId xmlns:a16="http://schemas.microsoft.com/office/drawing/2014/main" id="{F36D20A9-CEA8-5C98-B9AF-7F5E2162063B}"/>
                </a:ext>
              </a:extLst>
            </p:cNvPr>
            <p:cNvSpPr/>
            <p:nvPr/>
          </p:nvSpPr>
          <p:spPr>
            <a:xfrm>
              <a:off x="8369969" y="3398682"/>
              <a:ext cx="2292242" cy="2363537"/>
            </a:xfrm>
            <a:prstGeom prst="roundRect">
              <a:avLst/>
            </a:prstGeom>
            <a:solidFill>
              <a:srgbClr val="1939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dirty="0"/>
                <a:t>Promote resilient infrastructure investment, and close regulatory gaps in natural gas systems to address the reliability policy implications</a:t>
              </a:r>
            </a:p>
          </p:txBody>
        </p:sp>
      </p:grpSp>
    </p:spTree>
    <p:extLst>
      <p:ext uri="{BB962C8B-B14F-4D97-AF65-F5344CB8AC3E}">
        <p14:creationId xmlns:p14="http://schemas.microsoft.com/office/powerpoint/2010/main" val="57841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1A3A4E-3F4E-2DAC-F4B4-B240B799A700}"/>
              </a:ext>
            </a:extLst>
          </p:cNvPr>
          <p:cNvGraphicFramePr>
            <a:graphicFrameLocks noGrp="1"/>
          </p:cNvGraphicFramePr>
          <p:nvPr>
            <p:ph sz="half" idx="10"/>
            <p:extLst>
              <p:ext uri="{D42A27DB-BD31-4B8C-83A1-F6EECF244321}">
                <p14:modId xmlns:p14="http://schemas.microsoft.com/office/powerpoint/2010/main" val="1770208770"/>
              </p:ext>
            </p:extLst>
          </p:nvPr>
        </p:nvGraphicFramePr>
        <p:xfrm>
          <a:off x="484981" y="1447800"/>
          <a:ext cx="11222037" cy="484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3145640-CCAA-B0F6-8C25-69AA4BE3A784}"/>
              </a:ext>
            </a:extLst>
          </p:cNvPr>
          <p:cNvSpPr>
            <a:spLocks noGrp="1"/>
          </p:cNvSpPr>
          <p:nvPr>
            <p:ph type="title"/>
          </p:nvPr>
        </p:nvSpPr>
        <p:spPr/>
        <p:txBody>
          <a:bodyPr/>
          <a:lstStyle/>
          <a:p>
            <a:r>
              <a:rPr lang="en-US" dirty="0"/>
              <a:t>Iberian Blackout - Primary Contributing Factors</a:t>
            </a:r>
          </a:p>
        </p:txBody>
      </p:sp>
    </p:spTree>
    <p:extLst>
      <p:ext uri="{BB962C8B-B14F-4D97-AF65-F5344CB8AC3E}">
        <p14:creationId xmlns:p14="http://schemas.microsoft.com/office/powerpoint/2010/main" val="138399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united states&#10;&#10;Description automatically generated">
            <a:extLst>
              <a:ext uri="{FF2B5EF4-FFF2-40B4-BE49-F238E27FC236}">
                <a16:creationId xmlns:a16="http://schemas.microsoft.com/office/drawing/2014/main" id="{3BEDB18C-986D-57E2-F042-74E235813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24638"/>
            <a:ext cx="7379222" cy="5062724"/>
          </a:xfrm>
          <a:prstGeom prst="rect">
            <a:avLst/>
          </a:prstGeom>
        </p:spPr>
      </p:pic>
      <p:sp>
        <p:nvSpPr>
          <p:cNvPr id="17411" name="Rectangle 4"/>
          <p:cNvSpPr>
            <a:spLocks noChangeArrowheads="1"/>
          </p:cNvSpPr>
          <p:nvPr/>
        </p:nvSpPr>
        <p:spPr bwMode="auto">
          <a:xfrm>
            <a:off x="0" y="2971800"/>
            <a:ext cx="12192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228600" y="313709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Questions/Feedback?</a:t>
            </a:r>
            <a:endParaRPr lang="en-US" sz="1400" b="1" i="0" dirty="0">
              <a:ln>
                <a:solidFill>
                  <a:schemeClr val="bg2">
                    <a:alpha val="52000"/>
                  </a:schemeClr>
                </a:solidFill>
              </a:ln>
              <a:solidFill>
                <a:srgbClr val="000000"/>
              </a:solidFill>
              <a:latin typeface="Verdana" pitchFamily="34" charset="0"/>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7E98A99-2F0F-0296-7976-A927BA818F6C}"/>
              </a:ext>
            </a:extLst>
          </p:cNvPr>
          <p:cNvSpPr/>
          <p:nvPr/>
        </p:nvSpPr>
        <p:spPr bwMode="auto">
          <a:xfrm>
            <a:off x="8534400" y="6250704"/>
            <a:ext cx="3352801" cy="5484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pic>
        <p:nvPicPr>
          <p:cNvPr id="16" name="Picture 2" descr="Image result for nerc regional entities">
            <a:extLst>
              <a:ext uri="{FF2B5EF4-FFF2-40B4-BE49-F238E27FC236}">
                <a16:creationId xmlns:a16="http://schemas.microsoft.com/office/drawing/2014/main" id="{3F0B847B-BD73-86B6-9F95-AD9D2CA1D1D0}"/>
              </a:ext>
            </a:extLst>
          </p:cNvPr>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l="4049" r="9571" b="16250"/>
          <a:stretch/>
        </p:blipFill>
        <p:spPr bwMode="auto">
          <a:xfrm>
            <a:off x="3657601" y="1118523"/>
            <a:ext cx="8137730" cy="5413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C8795D52-4C65-9FC0-8D4B-FECBA95F8943}"/>
              </a:ext>
            </a:extLst>
          </p:cNvPr>
          <p:cNvSpPr>
            <a:spLocks noChangeArrowheads="1"/>
          </p:cNvSpPr>
          <p:nvPr/>
        </p:nvSpPr>
        <p:spPr bwMode="auto">
          <a:xfrm>
            <a:off x="193468" y="2161674"/>
            <a:ext cx="3845131" cy="3810000"/>
          </a:xfrm>
          <a:prstGeom prst="rect">
            <a:avLst/>
          </a:prstGeom>
          <a:solidFill>
            <a:schemeClr val="accent4"/>
          </a:solidFill>
          <a:ln w="9525">
            <a:noFill/>
            <a:miter lim="800000"/>
            <a:headEnd/>
            <a:tailEnd/>
          </a:ln>
        </p:spPr>
        <p:txBody>
          <a:bodyPr wrap="square" anchor="ctr"/>
          <a:lstStyle/>
          <a:p>
            <a:pPr algn="ctr"/>
            <a:r>
              <a:rPr lang="en-US" sz="1800" b="1" i="0" dirty="0">
                <a:solidFill>
                  <a:srgbClr val="003366"/>
                </a:solidFill>
                <a:latin typeface="+mj-lt"/>
              </a:rPr>
              <a:t>The vision for the Electric Reliability Organization (ERO), which is comprised of NERC and the six Regional Entities, is a highly reliable and secure North American Bulk Power System (BPS) </a:t>
            </a:r>
            <a:br>
              <a:rPr lang="en-US" sz="1800" b="1" i="0" dirty="0">
                <a:solidFill>
                  <a:srgbClr val="003366"/>
                </a:solidFill>
                <a:latin typeface="+mj-lt"/>
              </a:rPr>
            </a:br>
            <a:br>
              <a:rPr lang="en-US" sz="1800" b="1" i="0" dirty="0">
                <a:solidFill>
                  <a:srgbClr val="003366"/>
                </a:solidFill>
                <a:latin typeface="+mj-lt"/>
              </a:rPr>
            </a:br>
            <a:r>
              <a:rPr lang="en-US" sz="1800" b="1" i="0" dirty="0">
                <a:solidFill>
                  <a:srgbClr val="003366"/>
                </a:solidFill>
                <a:latin typeface="+mj-lt"/>
              </a:rPr>
              <a:t>As the ERO, we are accountable to regulators in the United States (Federal Energy Regulatory Commission - FERC) and Canada (Canada Energy Regulator (CER) and provincial governments)</a:t>
            </a:r>
            <a:endParaRPr lang="en-US" sz="1800" i="0" dirty="0">
              <a:latin typeface="+mj-lt"/>
            </a:endParaRPr>
          </a:p>
        </p:txBody>
      </p:sp>
      <p:sp>
        <p:nvSpPr>
          <p:cNvPr id="6" name="Title 2">
            <a:extLst>
              <a:ext uri="{FF2B5EF4-FFF2-40B4-BE49-F238E27FC236}">
                <a16:creationId xmlns:a16="http://schemas.microsoft.com/office/drawing/2014/main" id="{B7994394-C988-E6CA-7EE7-C2356A59159B}"/>
              </a:ext>
            </a:extLst>
          </p:cNvPr>
          <p:cNvSpPr txBox="1">
            <a:spLocks/>
          </p:cNvSpPr>
          <p:nvPr/>
        </p:nvSpPr>
        <p:spPr>
          <a:xfrm>
            <a:off x="3860802" y="152400"/>
            <a:ext cx="8026399" cy="655638"/>
          </a:xfrm>
          <a:prstGeom prst="rect">
            <a:avLst/>
          </a:prstGeom>
        </p:spPr>
        <p:txBody>
          <a:bodyPr anchor="ctr" anchorCtr="0"/>
          <a:lstStyle>
            <a:lvl1pPr algn="r" rtl="0" eaLnBrk="1" fontAlgn="base" hangingPunct="1">
              <a:spcBef>
                <a:spcPct val="0"/>
              </a:spcBef>
              <a:spcAft>
                <a:spcPct val="0"/>
              </a:spcAft>
              <a:defRPr sz="2400" b="1">
                <a:solidFill>
                  <a:schemeClr val="bg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a:lstStyle>
          <a:p>
            <a:r>
              <a:rPr lang="en-US" i="0" dirty="0"/>
              <a:t>Our Vision &amp; Structure</a:t>
            </a:r>
            <a:endParaRPr lang="en-US" i="0" kern="0" dirty="0"/>
          </a:p>
        </p:txBody>
      </p:sp>
      <p:pic>
        <p:nvPicPr>
          <p:cNvPr id="3" name="Picture 2">
            <a:extLst>
              <a:ext uri="{FF2B5EF4-FFF2-40B4-BE49-F238E27FC236}">
                <a16:creationId xmlns:a16="http://schemas.microsoft.com/office/drawing/2014/main" id="{48A0347F-6CCC-6EE9-E7D0-DCC805075220}"/>
              </a:ext>
            </a:extLst>
          </p:cNvPr>
          <p:cNvPicPr>
            <a:picLocks noChangeAspect="1"/>
          </p:cNvPicPr>
          <p:nvPr/>
        </p:nvPicPr>
        <p:blipFill>
          <a:blip r:embed="rId5"/>
          <a:stretch>
            <a:fillRect/>
          </a:stretch>
        </p:blipFill>
        <p:spPr>
          <a:xfrm>
            <a:off x="9758527" y="5166363"/>
            <a:ext cx="2287650" cy="1627800"/>
          </a:xfrm>
          <a:prstGeom prst="rect">
            <a:avLst/>
          </a:prstGeom>
        </p:spPr>
      </p:pic>
    </p:spTree>
    <p:custDataLst>
      <p:tags r:id="rId1"/>
    </p:custDataLst>
    <p:extLst>
      <p:ext uri="{BB962C8B-B14F-4D97-AF65-F5344CB8AC3E}">
        <p14:creationId xmlns:p14="http://schemas.microsoft.com/office/powerpoint/2010/main" val="174873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971800"/>
            <a:ext cx="10439399" cy="1442078"/>
          </a:xfrm>
          <a:prstGeom prst="rect">
            <a:avLst/>
          </a:prstGeom>
          <a:solidFill>
            <a:schemeClr val="accent1"/>
          </a:solidFill>
          <a:ln w="9525">
            <a:noFill/>
            <a:miter lim="800000"/>
            <a:headEnd/>
            <a:tailEnd/>
          </a:ln>
        </p:spPr>
        <p:txBody>
          <a:bodyPr wrap="none" anchor="ctr"/>
          <a:lstStyle/>
          <a:p>
            <a:endParaRPr lang="en-US"/>
          </a:p>
        </p:txBody>
      </p:sp>
      <p:sp>
        <p:nvSpPr>
          <p:cNvPr id="7" name="Title 1"/>
          <p:cNvSpPr>
            <a:spLocks noGrp="1"/>
          </p:cNvSpPr>
          <p:nvPr>
            <p:ph type="title"/>
          </p:nvPr>
        </p:nvSpPr>
        <p:spPr/>
        <p:txBody>
          <a:bodyPr/>
          <a:lstStyle/>
          <a:p>
            <a:r>
              <a:rPr lang="en-US"/>
              <a:t>Our Mission</a:t>
            </a:r>
          </a:p>
        </p:txBody>
      </p:sp>
      <p:sp>
        <p:nvSpPr>
          <p:cNvPr id="9" name="Text Box 5"/>
          <p:cNvSpPr txBox="1">
            <a:spLocks noChangeArrowheads="1"/>
          </p:cNvSpPr>
          <p:nvPr/>
        </p:nvSpPr>
        <p:spPr bwMode="auto">
          <a:xfrm>
            <a:off x="76200" y="3087690"/>
            <a:ext cx="10260907" cy="1200329"/>
          </a:xfrm>
          <a:prstGeom prst="rect">
            <a:avLst/>
          </a:prstGeom>
          <a:noFill/>
          <a:ln w="9525">
            <a:noFill/>
            <a:miter lim="800000"/>
            <a:headEnd/>
            <a:tailEnd/>
          </a:ln>
        </p:spPr>
        <p:txBody>
          <a:bodyPr wrap="square">
            <a:spAutoFit/>
          </a:bodyPr>
          <a:lstStyle/>
          <a:p>
            <a:pPr algn="ctr"/>
            <a:r>
              <a:rPr lang="en-US" sz="2400" b="1" i="0" dirty="0">
                <a:solidFill>
                  <a:schemeClr val="bg1"/>
                </a:solidFill>
              </a:rPr>
              <a:t>NERC’s mission is to assure the effective and efficient reduction of risks to the reliability and security of the North American bulk power system </a:t>
            </a:r>
            <a:endParaRPr lang="en-US" dirty="0">
              <a:solidFill>
                <a:schemeClr val="accent6"/>
              </a:solidFill>
              <a:latin typeface="Calibri" pitchFamily="34" charset="0"/>
              <a:ea typeface="+mn-ea"/>
            </a:endParaRPr>
          </a:p>
        </p:txBody>
      </p:sp>
      <p:pic>
        <p:nvPicPr>
          <p:cNvPr id="10" name="Picture 6" descr="insulators-1"/>
          <p:cNvPicPr>
            <a:picLocks noChangeAspect="1" noChangeArrowheads="1"/>
          </p:cNvPicPr>
          <p:nvPr/>
        </p:nvPicPr>
        <p:blipFill>
          <a:blip r:embed="rId2" cstate="print"/>
          <a:srcRect/>
          <a:stretch>
            <a:fillRect/>
          </a:stretch>
        </p:blipFill>
        <p:spPr bwMode="auto">
          <a:xfrm>
            <a:off x="10337107" y="2966815"/>
            <a:ext cx="1854893" cy="1442078"/>
          </a:xfrm>
          <a:prstGeom prst="rect">
            <a:avLst/>
          </a:prstGeom>
          <a:noFill/>
          <a:ln w="9525">
            <a:noFill/>
            <a:miter lim="800000"/>
            <a:headEnd/>
            <a:tailEnd/>
          </a:ln>
        </p:spPr>
      </p:pic>
    </p:spTree>
    <p:extLst>
      <p:ext uri="{BB962C8B-B14F-4D97-AF65-F5344CB8AC3E}">
        <p14:creationId xmlns:p14="http://schemas.microsoft.com/office/powerpoint/2010/main" val="173219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F9F16-C4F6-FCD2-2955-6906B7F4D647}"/>
              </a:ext>
            </a:extLst>
          </p:cNvPr>
          <p:cNvSpPr>
            <a:spLocks noGrp="1"/>
          </p:cNvSpPr>
          <p:nvPr>
            <p:ph sz="half" idx="10"/>
          </p:nvPr>
        </p:nvSpPr>
        <p:spPr>
          <a:xfrm>
            <a:off x="461432" y="1143000"/>
            <a:ext cx="11222568" cy="4846638"/>
          </a:xfrm>
        </p:spPr>
        <p:txBody>
          <a:bodyPr/>
          <a:lstStyle/>
          <a:p>
            <a:pPr marL="0" indent="0">
              <a:buNone/>
            </a:pPr>
            <a:r>
              <a:rPr lang="en-US" b="1" dirty="0"/>
              <a:t>November 9, 1965 – Northeast Blackout</a:t>
            </a:r>
            <a:r>
              <a:rPr lang="en-US" dirty="0"/>
              <a:t>​</a:t>
            </a:r>
          </a:p>
          <a:p>
            <a:r>
              <a:rPr lang="en-US" b="1" dirty="0"/>
              <a:t>1968: </a:t>
            </a:r>
            <a:r>
              <a:rPr lang="en-US" dirty="0"/>
              <a:t>National Electric Reliability Council (NERC) established by the electric industry​</a:t>
            </a:r>
          </a:p>
          <a:p>
            <a:r>
              <a:rPr lang="en-US" b="1" dirty="0"/>
              <a:t>2002: </a:t>
            </a:r>
            <a:r>
              <a:rPr lang="en-US" dirty="0"/>
              <a:t>NERC operating policy and planning standards became mandatory and enforceable in Ontario, Canada​</a:t>
            </a:r>
            <a:br>
              <a:rPr lang="en-US" dirty="0"/>
            </a:br>
            <a:endParaRPr lang="en-US" dirty="0"/>
          </a:p>
          <a:p>
            <a:pPr marL="0" indent="0">
              <a:buNone/>
            </a:pPr>
            <a:r>
              <a:rPr lang="en-US" b="1" dirty="0"/>
              <a:t>August 14, 2003 – Blackout</a:t>
            </a:r>
            <a:r>
              <a:rPr lang="en-US" dirty="0"/>
              <a:t>​</a:t>
            </a:r>
          </a:p>
          <a:p>
            <a:r>
              <a:rPr lang="en-US" b="1" dirty="0"/>
              <a:t>2005: </a:t>
            </a:r>
            <a:r>
              <a:rPr lang="en-US" dirty="0"/>
              <a:t>United States Energy Policy Act of 2005 creates the Electric Reliability Organization (ERO) ​</a:t>
            </a:r>
          </a:p>
          <a:p>
            <a:r>
              <a:rPr lang="en-US" b="1" dirty="0"/>
              <a:t>2006: </a:t>
            </a:r>
            <a:r>
              <a:rPr lang="en-US" dirty="0"/>
              <a:t>Federal Energy Regulatory Commission (FERC) certified NERC as the ERO; Memorandum of Understanding (MOUs) with some Canadian Provinces​</a:t>
            </a:r>
          </a:p>
          <a:p>
            <a:r>
              <a:rPr lang="en-US" b="1" dirty="0"/>
              <a:t>2007: </a:t>
            </a:r>
            <a:r>
              <a:rPr lang="en-US" dirty="0"/>
              <a:t>North American Electric Reliability Council became the North American Electric Reliability Corporation (NERC)​</a:t>
            </a:r>
          </a:p>
          <a:p>
            <a:endParaRPr lang="en-US" dirty="0"/>
          </a:p>
        </p:txBody>
      </p:sp>
      <p:sp>
        <p:nvSpPr>
          <p:cNvPr id="3" name="Title 2">
            <a:extLst>
              <a:ext uri="{FF2B5EF4-FFF2-40B4-BE49-F238E27FC236}">
                <a16:creationId xmlns:a16="http://schemas.microsoft.com/office/drawing/2014/main" id="{20D5B4F6-9229-1442-8877-8E218DA393BF}"/>
              </a:ext>
            </a:extLst>
          </p:cNvPr>
          <p:cNvSpPr>
            <a:spLocks noGrp="1"/>
          </p:cNvSpPr>
          <p:nvPr>
            <p:ph type="title"/>
          </p:nvPr>
        </p:nvSpPr>
        <p:spPr/>
        <p:txBody>
          <a:bodyPr/>
          <a:lstStyle/>
          <a:p>
            <a:r>
              <a:rPr lang="en-US" dirty="0"/>
              <a:t>NERC’s History</a:t>
            </a:r>
          </a:p>
        </p:txBody>
      </p:sp>
    </p:spTree>
    <p:extLst>
      <p:ext uri="{BB962C8B-B14F-4D97-AF65-F5344CB8AC3E}">
        <p14:creationId xmlns:p14="http://schemas.microsoft.com/office/powerpoint/2010/main" val="311448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F9F1C-A4D4-AAE4-12DA-B1BB167F93E5}"/>
              </a:ext>
            </a:extLst>
          </p:cNvPr>
          <p:cNvSpPr>
            <a:spLocks noGrp="1"/>
          </p:cNvSpPr>
          <p:nvPr>
            <p:ph sz="half" idx="10"/>
          </p:nvPr>
        </p:nvSpPr>
        <p:spPr>
          <a:xfrm>
            <a:off x="461432" y="1524000"/>
            <a:ext cx="11222568" cy="4846638"/>
          </a:xfrm>
        </p:spPr>
        <p:txBody>
          <a:bodyPr/>
          <a:lstStyle/>
          <a:p>
            <a:r>
              <a:rPr lang="en-US" dirty="0"/>
              <a:t>Propose, monitor compliance with, and enforce mandatory reliability standards for the North American bulk power system (BPS), subject to regulatory oversight and approvals of FERC in the Unites States and applicable authorities in Canada</a:t>
            </a:r>
            <a:br>
              <a:rPr lang="en-US" dirty="0"/>
            </a:br>
            <a:endParaRPr lang="en-US" dirty="0"/>
          </a:p>
          <a:p>
            <a:r>
              <a:rPr lang="en-US" dirty="0"/>
              <a:t>Conduct near-term and long-term assessments of the reliability and future adequacy of the North American BPS</a:t>
            </a:r>
            <a:br>
              <a:rPr lang="en-US" dirty="0"/>
            </a:br>
            <a:endParaRPr lang="en-US" dirty="0"/>
          </a:p>
          <a:p>
            <a:r>
              <a:rPr lang="en-US" dirty="0"/>
              <a:t>Certify BPS operators as having and maintaining the necessary knowledge and skills</a:t>
            </a:r>
            <a:br>
              <a:rPr lang="en-US" dirty="0"/>
            </a:br>
            <a:r>
              <a:rPr lang="en-US" dirty="0"/>
              <a:t> ​</a:t>
            </a:r>
          </a:p>
          <a:p>
            <a:r>
              <a:rPr lang="en-US" dirty="0"/>
              <a:t>Maintain situational awareness of events and conditions that may threaten reliability</a:t>
            </a:r>
          </a:p>
        </p:txBody>
      </p:sp>
      <p:sp>
        <p:nvSpPr>
          <p:cNvPr id="3" name="Title 2">
            <a:extLst>
              <a:ext uri="{FF2B5EF4-FFF2-40B4-BE49-F238E27FC236}">
                <a16:creationId xmlns:a16="http://schemas.microsoft.com/office/drawing/2014/main" id="{C5FBB044-0DA2-37DC-F9BC-2F238E7CA7E7}"/>
              </a:ext>
            </a:extLst>
          </p:cNvPr>
          <p:cNvSpPr>
            <a:spLocks noGrp="1"/>
          </p:cNvSpPr>
          <p:nvPr>
            <p:ph type="title"/>
          </p:nvPr>
        </p:nvSpPr>
        <p:spPr/>
        <p:txBody>
          <a:bodyPr/>
          <a:lstStyle/>
          <a:p>
            <a:r>
              <a:rPr lang="en-US" dirty="0"/>
              <a:t>NERC’s Activities</a:t>
            </a:r>
          </a:p>
        </p:txBody>
      </p:sp>
    </p:spTree>
    <p:extLst>
      <p:ext uri="{BB962C8B-B14F-4D97-AF65-F5344CB8AC3E}">
        <p14:creationId xmlns:p14="http://schemas.microsoft.com/office/powerpoint/2010/main" val="230863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603DC-003E-33D2-397E-472D16EC42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B9F56D-E290-6135-A824-9B534C0B02BC}"/>
              </a:ext>
            </a:extLst>
          </p:cNvPr>
          <p:cNvSpPr>
            <a:spLocks noGrp="1"/>
          </p:cNvSpPr>
          <p:nvPr>
            <p:ph type="title"/>
          </p:nvPr>
        </p:nvSpPr>
        <p:spPr/>
        <p:txBody>
          <a:bodyPr/>
          <a:lstStyle/>
          <a:p>
            <a:r>
              <a:rPr lang="en-US" dirty="0"/>
              <a:t>Risk Assessment</a:t>
            </a:r>
          </a:p>
        </p:txBody>
      </p:sp>
      <p:sp>
        <p:nvSpPr>
          <p:cNvPr id="2" name="TextBox 1">
            <a:extLst>
              <a:ext uri="{FF2B5EF4-FFF2-40B4-BE49-F238E27FC236}">
                <a16:creationId xmlns:a16="http://schemas.microsoft.com/office/drawing/2014/main" id="{6E56C1DA-F64D-EE17-BA06-3716852F895E}"/>
              </a:ext>
            </a:extLst>
          </p:cNvPr>
          <p:cNvSpPr txBox="1"/>
          <p:nvPr/>
        </p:nvSpPr>
        <p:spPr>
          <a:xfrm>
            <a:off x="457200" y="2362200"/>
            <a:ext cx="2483978" cy="646331"/>
          </a:xfrm>
          <a:prstGeom prst="rect">
            <a:avLst/>
          </a:prstGeom>
          <a:solidFill>
            <a:srgbClr val="1F4C81"/>
          </a:solidFill>
          <a:ln w="28575">
            <a:solidFill>
              <a:srgbClr val="1F4C81"/>
            </a:solidFill>
          </a:ln>
        </p:spPr>
        <p:txBody>
          <a:bodyPr wrap="square" rtlCol="0">
            <a:spAutoFit/>
          </a:bodyPr>
          <a:lstStyle/>
          <a:p>
            <a:pPr algn="ctr"/>
            <a:r>
              <a:rPr lang="en-US" sz="1800" b="1" i="0" dirty="0">
                <a:solidFill>
                  <a:schemeClr val="bg1"/>
                </a:solidFill>
                <a:latin typeface="Tahoma" panose="020B0604030504040204" pitchFamily="34" charset="0"/>
                <a:ea typeface="Tahoma" panose="020B0604030504040204" pitchFamily="34" charset="0"/>
                <a:cs typeface="Tahoma" panose="020B0604030504040204" pitchFamily="34" charset="0"/>
              </a:rPr>
              <a:t>Performance Analysis</a:t>
            </a:r>
          </a:p>
        </p:txBody>
      </p:sp>
      <p:sp>
        <p:nvSpPr>
          <p:cNvPr id="5" name="Rectangle 4">
            <a:extLst>
              <a:ext uri="{FF2B5EF4-FFF2-40B4-BE49-F238E27FC236}">
                <a16:creationId xmlns:a16="http://schemas.microsoft.com/office/drawing/2014/main" id="{948E0709-42A4-ABF9-F5FC-F3FB986DB3C3}"/>
              </a:ext>
            </a:extLst>
          </p:cNvPr>
          <p:cNvSpPr/>
          <p:nvPr/>
        </p:nvSpPr>
        <p:spPr bwMode="auto">
          <a:xfrm>
            <a:off x="457200" y="3008531"/>
            <a:ext cx="2483978" cy="1916667"/>
          </a:xfrm>
          <a:prstGeom prst="rect">
            <a:avLst/>
          </a:prstGeom>
          <a:solidFill>
            <a:schemeClr val="bg1"/>
          </a:solidFill>
          <a:ln w="28575" cap="flat" cmpd="sng" algn="ctr">
            <a:solidFill>
              <a:srgbClr val="163E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7" name="TextBox 6">
            <a:extLst>
              <a:ext uri="{FF2B5EF4-FFF2-40B4-BE49-F238E27FC236}">
                <a16:creationId xmlns:a16="http://schemas.microsoft.com/office/drawing/2014/main" id="{095E8074-3B7E-7E31-12CD-6C08A87367B9}"/>
              </a:ext>
            </a:extLst>
          </p:cNvPr>
          <p:cNvSpPr txBox="1"/>
          <p:nvPr/>
        </p:nvSpPr>
        <p:spPr>
          <a:xfrm>
            <a:off x="3276600" y="2362200"/>
            <a:ext cx="2483978" cy="646331"/>
          </a:xfrm>
          <a:prstGeom prst="rect">
            <a:avLst/>
          </a:prstGeom>
          <a:solidFill>
            <a:srgbClr val="1F4C81"/>
          </a:solidFill>
          <a:ln w="28575">
            <a:solidFill>
              <a:srgbClr val="1F4C81"/>
            </a:solidFill>
          </a:ln>
        </p:spPr>
        <p:txBody>
          <a:bodyPr wrap="square" rtlCol="0">
            <a:spAutoFit/>
          </a:bodyPr>
          <a:lstStyle/>
          <a:p>
            <a:pPr algn="ctr"/>
            <a:r>
              <a:rPr lang="en-US" sz="1800" b="1" i="0" dirty="0">
                <a:solidFill>
                  <a:schemeClr val="bg1"/>
                </a:solidFill>
                <a:latin typeface="Tahoma" panose="020B0604030504040204" pitchFamily="34" charset="0"/>
                <a:ea typeface="Tahoma" panose="020B0604030504040204" pitchFamily="34" charset="0"/>
                <a:cs typeface="Tahoma" panose="020B0604030504040204" pitchFamily="34" charset="0"/>
              </a:rPr>
              <a:t>Event</a:t>
            </a:r>
          </a:p>
          <a:p>
            <a:pPr algn="ctr"/>
            <a:r>
              <a:rPr lang="en-US" sz="1800" b="1" i="0" dirty="0">
                <a:solidFill>
                  <a:schemeClr val="bg1"/>
                </a:solidFill>
                <a:latin typeface="Tahoma" panose="020B0604030504040204" pitchFamily="34" charset="0"/>
                <a:ea typeface="Tahoma" panose="020B0604030504040204" pitchFamily="34" charset="0"/>
                <a:cs typeface="Tahoma" panose="020B0604030504040204" pitchFamily="34" charset="0"/>
              </a:rPr>
              <a:t> Analysis</a:t>
            </a:r>
          </a:p>
        </p:txBody>
      </p:sp>
      <p:sp>
        <p:nvSpPr>
          <p:cNvPr id="8" name="Rectangle 7">
            <a:extLst>
              <a:ext uri="{FF2B5EF4-FFF2-40B4-BE49-F238E27FC236}">
                <a16:creationId xmlns:a16="http://schemas.microsoft.com/office/drawing/2014/main" id="{7BFD509A-D34C-605F-4153-363FF105753A}"/>
              </a:ext>
            </a:extLst>
          </p:cNvPr>
          <p:cNvSpPr/>
          <p:nvPr/>
        </p:nvSpPr>
        <p:spPr bwMode="auto">
          <a:xfrm>
            <a:off x="3276600" y="3008531"/>
            <a:ext cx="2483978" cy="1916667"/>
          </a:xfrm>
          <a:prstGeom prst="rect">
            <a:avLst/>
          </a:prstGeom>
          <a:solidFill>
            <a:schemeClr val="bg1"/>
          </a:solidFill>
          <a:ln w="28575" cap="flat" cmpd="sng" algn="ctr">
            <a:solidFill>
              <a:srgbClr val="163E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9" name="TextBox 8">
            <a:extLst>
              <a:ext uri="{FF2B5EF4-FFF2-40B4-BE49-F238E27FC236}">
                <a16:creationId xmlns:a16="http://schemas.microsoft.com/office/drawing/2014/main" id="{0CA61555-0C8F-C82D-6F9A-F8CD4404C32E}"/>
              </a:ext>
            </a:extLst>
          </p:cNvPr>
          <p:cNvSpPr txBox="1"/>
          <p:nvPr/>
        </p:nvSpPr>
        <p:spPr>
          <a:xfrm>
            <a:off x="6172200" y="2362200"/>
            <a:ext cx="2483978" cy="646331"/>
          </a:xfrm>
          <a:prstGeom prst="rect">
            <a:avLst/>
          </a:prstGeom>
          <a:solidFill>
            <a:srgbClr val="1F4C81"/>
          </a:solidFill>
          <a:ln w="28575">
            <a:solidFill>
              <a:srgbClr val="1F4C81"/>
            </a:solidFill>
          </a:ln>
        </p:spPr>
        <p:txBody>
          <a:bodyPr wrap="square" rtlCol="0">
            <a:spAutoFit/>
          </a:bodyPr>
          <a:lstStyle/>
          <a:p>
            <a:pPr algn="ctr"/>
            <a:r>
              <a:rPr lang="en-US" sz="1800" b="1" i="0" dirty="0">
                <a:solidFill>
                  <a:schemeClr val="bg1"/>
                </a:solidFill>
                <a:latin typeface="Tahoma" panose="020B0604030504040204" pitchFamily="34" charset="0"/>
                <a:ea typeface="Tahoma" panose="020B0604030504040204" pitchFamily="34" charset="0"/>
                <a:cs typeface="Tahoma" panose="020B0604030504040204" pitchFamily="34" charset="0"/>
              </a:rPr>
              <a:t>Situational Awareness</a:t>
            </a:r>
          </a:p>
        </p:txBody>
      </p:sp>
      <p:sp>
        <p:nvSpPr>
          <p:cNvPr id="10" name="Rectangle 9">
            <a:extLst>
              <a:ext uri="{FF2B5EF4-FFF2-40B4-BE49-F238E27FC236}">
                <a16:creationId xmlns:a16="http://schemas.microsoft.com/office/drawing/2014/main" id="{6A2557DC-7094-5F92-BC32-905D0A72F684}"/>
              </a:ext>
            </a:extLst>
          </p:cNvPr>
          <p:cNvSpPr/>
          <p:nvPr/>
        </p:nvSpPr>
        <p:spPr bwMode="auto">
          <a:xfrm>
            <a:off x="6172200" y="3008531"/>
            <a:ext cx="2483978" cy="1916667"/>
          </a:xfrm>
          <a:prstGeom prst="rect">
            <a:avLst/>
          </a:prstGeom>
          <a:solidFill>
            <a:schemeClr val="bg1"/>
          </a:solidFill>
          <a:ln w="28575" cap="flat" cmpd="sng" algn="ctr">
            <a:solidFill>
              <a:srgbClr val="163E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1" name="TextBox 10">
            <a:extLst>
              <a:ext uri="{FF2B5EF4-FFF2-40B4-BE49-F238E27FC236}">
                <a16:creationId xmlns:a16="http://schemas.microsoft.com/office/drawing/2014/main" id="{9EB37F6A-B5DC-3D71-8F3B-DC04A43562AE}"/>
              </a:ext>
            </a:extLst>
          </p:cNvPr>
          <p:cNvSpPr txBox="1"/>
          <p:nvPr/>
        </p:nvSpPr>
        <p:spPr>
          <a:xfrm>
            <a:off x="9100559" y="2362200"/>
            <a:ext cx="2483978" cy="646331"/>
          </a:xfrm>
          <a:prstGeom prst="rect">
            <a:avLst/>
          </a:prstGeom>
          <a:solidFill>
            <a:srgbClr val="1F4C81"/>
          </a:solidFill>
          <a:ln w="28575">
            <a:solidFill>
              <a:srgbClr val="1F4C81"/>
            </a:solidFill>
          </a:ln>
        </p:spPr>
        <p:txBody>
          <a:bodyPr wrap="square" rtlCol="0">
            <a:spAutoFit/>
          </a:bodyPr>
          <a:lstStyle/>
          <a:p>
            <a:pPr algn="ctr"/>
            <a:r>
              <a:rPr lang="en-US" sz="1800" b="1" i="0" dirty="0">
                <a:solidFill>
                  <a:schemeClr val="bg1"/>
                </a:solidFill>
                <a:latin typeface="Tahoma" panose="020B0604030504040204" pitchFamily="34" charset="0"/>
                <a:ea typeface="Tahoma" panose="020B0604030504040204" pitchFamily="34" charset="0"/>
                <a:cs typeface="Tahoma" panose="020B0604030504040204" pitchFamily="34" charset="0"/>
              </a:rPr>
              <a:t>Reliability Assessments</a:t>
            </a:r>
          </a:p>
        </p:txBody>
      </p:sp>
      <p:sp>
        <p:nvSpPr>
          <p:cNvPr id="12" name="Rectangle 11">
            <a:extLst>
              <a:ext uri="{FF2B5EF4-FFF2-40B4-BE49-F238E27FC236}">
                <a16:creationId xmlns:a16="http://schemas.microsoft.com/office/drawing/2014/main" id="{72AF9E5F-9095-AFEC-30CB-471998E8E173}"/>
              </a:ext>
            </a:extLst>
          </p:cNvPr>
          <p:cNvSpPr/>
          <p:nvPr/>
        </p:nvSpPr>
        <p:spPr bwMode="auto">
          <a:xfrm>
            <a:off x="9100559" y="3008531"/>
            <a:ext cx="2483978" cy="1916667"/>
          </a:xfrm>
          <a:prstGeom prst="rect">
            <a:avLst/>
          </a:prstGeom>
          <a:solidFill>
            <a:schemeClr val="bg1"/>
          </a:solidFill>
          <a:ln w="28575" cap="flat" cmpd="sng" algn="ctr">
            <a:solidFill>
              <a:srgbClr val="163E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pic>
        <p:nvPicPr>
          <p:cNvPr id="14" name="Picture 13" descr="A blue and black logo&#10;&#10;AI-generated content may be incorrect.">
            <a:extLst>
              <a:ext uri="{FF2B5EF4-FFF2-40B4-BE49-F238E27FC236}">
                <a16:creationId xmlns:a16="http://schemas.microsoft.com/office/drawing/2014/main" id="{133CB056-1444-1E56-E90E-24441C11B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759" y="3276600"/>
            <a:ext cx="1802260" cy="1403748"/>
          </a:xfrm>
          <a:prstGeom prst="rect">
            <a:avLst/>
          </a:prstGeom>
        </p:spPr>
      </p:pic>
      <p:pic>
        <p:nvPicPr>
          <p:cNvPr id="16" name="Picture 15" descr="A blue magnifying glass&#10;&#10;AI-generated content may be incorrect.">
            <a:extLst>
              <a:ext uri="{FF2B5EF4-FFF2-40B4-BE49-F238E27FC236}">
                <a16:creationId xmlns:a16="http://schemas.microsoft.com/office/drawing/2014/main" id="{10BFEC2B-622A-D038-538E-038F264EF4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123" y="3168852"/>
            <a:ext cx="1578931" cy="1578931"/>
          </a:xfrm>
          <a:prstGeom prst="rect">
            <a:avLst/>
          </a:prstGeom>
        </p:spPr>
      </p:pic>
      <p:pic>
        <p:nvPicPr>
          <p:cNvPr id="18" name="Picture 17" descr="A blue megaphone with black background&#10;&#10;AI-generated content may be incorrect.">
            <a:extLst>
              <a:ext uri="{FF2B5EF4-FFF2-40B4-BE49-F238E27FC236}">
                <a16:creationId xmlns:a16="http://schemas.microsoft.com/office/drawing/2014/main" id="{B2BED8D8-7B6F-F094-AF43-2B8828474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50023">
            <a:off x="6767103" y="3311232"/>
            <a:ext cx="1294169" cy="1294169"/>
          </a:xfrm>
          <a:prstGeom prst="rect">
            <a:avLst/>
          </a:prstGeom>
        </p:spPr>
      </p:pic>
      <p:pic>
        <p:nvPicPr>
          <p:cNvPr id="20" name="Picture 19" descr="A blue binoculars on a black background&#10;&#10;AI-generated content may be incorrect.">
            <a:extLst>
              <a:ext uri="{FF2B5EF4-FFF2-40B4-BE49-F238E27FC236}">
                <a16:creationId xmlns:a16="http://schemas.microsoft.com/office/drawing/2014/main" id="{710C3D40-FF5B-F583-EF75-D8DD97033F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5359" y="3276600"/>
            <a:ext cx="1863560" cy="1358507"/>
          </a:xfrm>
          <a:prstGeom prst="rect">
            <a:avLst/>
          </a:prstGeom>
        </p:spPr>
      </p:pic>
    </p:spTree>
    <p:extLst>
      <p:ext uri="{BB962C8B-B14F-4D97-AF65-F5344CB8AC3E}">
        <p14:creationId xmlns:p14="http://schemas.microsoft.com/office/powerpoint/2010/main" val="387741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F042-9310-DD10-D22F-F51F93601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67C802-A141-9762-B1ED-F2CC9C67D80B}"/>
              </a:ext>
            </a:extLst>
          </p:cNvPr>
          <p:cNvSpPr>
            <a:spLocks noGrp="1"/>
          </p:cNvSpPr>
          <p:nvPr>
            <p:ph type="title"/>
          </p:nvPr>
        </p:nvSpPr>
        <p:spPr>
          <a:xfrm>
            <a:off x="4038600" y="152400"/>
            <a:ext cx="7848599" cy="655638"/>
          </a:xfrm>
        </p:spPr>
        <p:txBody>
          <a:bodyPr/>
          <a:lstStyle/>
          <a:p>
            <a:r>
              <a:rPr lang="en-US" dirty="0"/>
              <a:t>Risk Mitigation</a:t>
            </a:r>
          </a:p>
        </p:txBody>
      </p:sp>
      <p:pic>
        <p:nvPicPr>
          <p:cNvPr id="2" name="Picture 1" descr="A puzzle cube with different colors&#10;&#10;AI-generated content may be incorrect.">
            <a:extLst>
              <a:ext uri="{FF2B5EF4-FFF2-40B4-BE49-F238E27FC236}">
                <a16:creationId xmlns:a16="http://schemas.microsoft.com/office/drawing/2014/main" id="{927BFDB2-58ED-DE52-3044-294F3F08C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185" y="2209087"/>
            <a:ext cx="3668857" cy="3690264"/>
          </a:xfrm>
          <a:prstGeom prst="rect">
            <a:avLst/>
          </a:prstGeom>
        </p:spPr>
      </p:pic>
      <p:sp>
        <p:nvSpPr>
          <p:cNvPr id="13" name="TextBox 12">
            <a:extLst>
              <a:ext uri="{FF2B5EF4-FFF2-40B4-BE49-F238E27FC236}">
                <a16:creationId xmlns:a16="http://schemas.microsoft.com/office/drawing/2014/main" id="{F3EE0089-47AC-A6A8-9354-54F7F57685DD}"/>
              </a:ext>
            </a:extLst>
          </p:cNvPr>
          <p:cNvSpPr txBox="1"/>
          <p:nvPr/>
        </p:nvSpPr>
        <p:spPr>
          <a:xfrm>
            <a:off x="3411290" y="4434487"/>
            <a:ext cx="673746" cy="431445"/>
          </a:xfrm>
          <a:prstGeom prst="rect">
            <a:avLst/>
          </a:prstGeom>
          <a:noFill/>
        </p:spPr>
        <p:txBody>
          <a:bodyPr wrap="square" rtlCol="0">
            <a:spAutoFit/>
          </a:bodyPr>
          <a:lstStyle/>
          <a:p>
            <a:pPr algn="ctr"/>
            <a:r>
              <a:rPr lang="en-US" sz="1100" i="0" dirty="0">
                <a:latin typeface="Tahoma" panose="020B0604030504040204" pitchFamily="34" charset="0"/>
                <a:ea typeface="Tahoma" panose="020B0604030504040204" pitchFamily="34" charset="0"/>
                <a:cs typeface="Tahoma" panose="020B0604030504040204" pitchFamily="34" charset="0"/>
              </a:rPr>
              <a:t>Risk Impact</a:t>
            </a:r>
            <a:endParaRPr lang="en-US" sz="1200" i="0" dirty="0">
              <a:latin typeface="+mn-lt"/>
            </a:endParaRPr>
          </a:p>
        </p:txBody>
      </p:sp>
      <p:sp>
        <p:nvSpPr>
          <p:cNvPr id="14" name="TextBox 13">
            <a:extLst>
              <a:ext uri="{FF2B5EF4-FFF2-40B4-BE49-F238E27FC236}">
                <a16:creationId xmlns:a16="http://schemas.microsoft.com/office/drawing/2014/main" id="{EE71AE8B-62E8-393A-6153-6C97A2307B53}"/>
              </a:ext>
            </a:extLst>
          </p:cNvPr>
          <p:cNvSpPr txBox="1"/>
          <p:nvPr/>
        </p:nvSpPr>
        <p:spPr>
          <a:xfrm>
            <a:off x="3511037" y="4979801"/>
            <a:ext cx="843195" cy="430887"/>
          </a:xfrm>
          <a:prstGeom prst="rect">
            <a:avLst/>
          </a:prstGeom>
          <a:noFill/>
        </p:spPr>
        <p:txBody>
          <a:bodyPr wrap="square" rtlCol="0">
            <a:spAutoFit/>
          </a:bodyPr>
          <a:lstStyle/>
          <a:p>
            <a:pPr algn="ctr"/>
            <a:r>
              <a:rPr lang="en-US" sz="1100" i="0" dirty="0">
                <a:latin typeface="Tahoma" panose="020B0604030504040204" pitchFamily="34" charset="0"/>
                <a:ea typeface="Tahoma" panose="020B0604030504040204" pitchFamily="34" charset="0"/>
                <a:cs typeface="Tahoma" panose="020B0604030504040204" pitchFamily="34" charset="0"/>
              </a:rPr>
              <a:t>Risk Likelihood</a:t>
            </a:r>
            <a:endParaRPr lang="en-US" sz="1200" i="0" dirty="0">
              <a:latin typeface="+mn-lt"/>
            </a:endParaRPr>
          </a:p>
        </p:txBody>
      </p:sp>
      <p:sp>
        <p:nvSpPr>
          <p:cNvPr id="15" name="TextBox 14">
            <a:extLst>
              <a:ext uri="{FF2B5EF4-FFF2-40B4-BE49-F238E27FC236}">
                <a16:creationId xmlns:a16="http://schemas.microsoft.com/office/drawing/2014/main" id="{9D7688A1-732C-4F58-4C8B-1AF5471E3B33}"/>
              </a:ext>
            </a:extLst>
          </p:cNvPr>
          <p:cNvSpPr txBox="1"/>
          <p:nvPr/>
        </p:nvSpPr>
        <p:spPr>
          <a:xfrm>
            <a:off x="5559664" y="6039098"/>
            <a:ext cx="1447800" cy="430887"/>
          </a:xfrm>
          <a:prstGeom prst="rect">
            <a:avLst/>
          </a:prstGeom>
          <a:noFill/>
        </p:spPr>
        <p:txBody>
          <a:bodyPr wrap="square" rtlCol="0">
            <a:spAutoFit/>
          </a:bodyPr>
          <a:lstStyle/>
          <a:p>
            <a:pPr algn="ctr"/>
            <a:r>
              <a:rPr lang="en-US" sz="1100" i="0" dirty="0">
                <a:latin typeface="Tahoma" panose="020B0604030504040204" pitchFamily="34" charset="0"/>
                <a:ea typeface="Tahoma" panose="020B0604030504040204" pitchFamily="34" charset="0"/>
                <a:cs typeface="Tahoma" panose="020B0604030504040204" pitchFamily="34" charset="0"/>
              </a:rPr>
              <a:t>Risk Management Initiation Timeframe</a:t>
            </a:r>
            <a:endParaRPr lang="en-US" sz="1200" i="0" dirty="0">
              <a:latin typeface="+mn-lt"/>
            </a:endParaRPr>
          </a:p>
        </p:txBody>
      </p:sp>
      <p:sp>
        <p:nvSpPr>
          <p:cNvPr id="16" name="TextBox 15">
            <a:extLst>
              <a:ext uri="{FF2B5EF4-FFF2-40B4-BE49-F238E27FC236}">
                <a16:creationId xmlns:a16="http://schemas.microsoft.com/office/drawing/2014/main" id="{51B64B46-9348-A5AA-B88A-C341E8197E29}"/>
              </a:ext>
            </a:extLst>
          </p:cNvPr>
          <p:cNvSpPr txBox="1"/>
          <p:nvPr/>
        </p:nvSpPr>
        <p:spPr>
          <a:xfrm>
            <a:off x="3664517" y="1159104"/>
            <a:ext cx="4490191" cy="830997"/>
          </a:xfrm>
          <a:prstGeom prst="rect">
            <a:avLst/>
          </a:prstGeom>
          <a:noFill/>
        </p:spPr>
        <p:txBody>
          <a:bodyPr wrap="square" rtlCol="0">
            <a:spAutoFit/>
          </a:bodyPr>
          <a:lstStyle/>
          <a:p>
            <a:pPr algn="ctr"/>
            <a:r>
              <a:rPr lang="en-US" b="1" i="0" dirty="0">
                <a:latin typeface="Tahoma" panose="020B0604030504040204" pitchFamily="34" charset="0"/>
                <a:ea typeface="Tahoma" panose="020B0604030504040204" pitchFamily="34" charset="0"/>
                <a:cs typeface="Tahoma" panose="020B0604030504040204" pitchFamily="34" charset="0"/>
              </a:rPr>
              <a:t>Reliability Risk Mitigation Toolkit</a:t>
            </a:r>
            <a:endParaRPr lang="en-US" sz="2800" b="1" i="0" dirty="0">
              <a:latin typeface="+mn-lt"/>
            </a:endParaRPr>
          </a:p>
        </p:txBody>
      </p:sp>
      <p:cxnSp>
        <p:nvCxnSpPr>
          <p:cNvPr id="18" name="Straight Arrow Connector 17">
            <a:extLst>
              <a:ext uri="{FF2B5EF4-FFF2-40B4-BE49-F238E27FC236}">
                <a16:creationId xmlns:a16="http://schemas.microsoft.com/office/drawing/2014/main" id="{9F01C895-EFB1-6822-B6C6-8CB645F7B70D}"/>
              </a:ext>
            </a:extLst>
          </p:cNvPr>
          <p:cNvCxnSpPr/>
          <p:nvPr/>
        </p:nvCxnSpPr>
        <p:spPr bwMode="auto">
          <a:xfrm flipV="1">
            <a:off x="3748163" y="2967011"/>
            <a:ext cx="0" cy="130531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EE416C29-4C69-CA96-8BCA-C490C6C7F52B}"/>
              </a:ext>
            </a:extLst>
          </p:cNvPr>
          <p:cNvCxnSpPr/>
          <p:nvPr/>
        </p:nvCxnSpPr>
        <p:spPr bwMode="auto">
          <a:xfrm>
            <a:off x="4393143" y="5441759"/>
            <a:ext cx="960694" cy="6153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9B08DFEB-7DBE-65AB-6444-858E8CCF81CB}"/>
              </a:ext>
            </a:extLst>
          </p:cNvPr>
          <p:cNvCxnSpPr>
            <a:cxnSpLocks/>
          </p:cNvCxnSpPr>
          <p:nvPr/>
        </p:nvCxnSpPr>
        <p:spPr bwMode="auto">
          <a:xfrm flipV="1">
            <a:off x="6501836" y="5256821"/>
            <a:ext cx="1310815" cy="75221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 name="TextBox 3">
            <a:extLst>
              <a:ext uri="{FF2B5EF4-FFF2-40B4-BE49-F238E27FC236}">
                <a16:creationId xmlns:a16="http://schemas.microsoft.com/office/drawing/2014/main" id="{E7A6CAD6-65BE-3D6B-4661-4C9AE3F3DE5A}"/>
              </a:ext>
            </a:extLst>
          </p:cNvPr>
          <p:cNvSpPr txBox="1"/>
          <p:nvPr/>
        </p:nvSpPr>
        <p:spPr>
          <a:xfrm>
            <a:off x="481447" y="1770364"/>
            <a:ext cx="2483978" cy="646331"/>
          </a:xfrm>
          <a:prstGeom prst="rect">
            <a:avLst/>
          </a:prstGeom>
          <a:solidFill>
            <a:srgbClr val="00B0F0"/>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Reliability Guidelines</a:t>
            </a:r>
          </a:p>
        </p:txBody>
      </p:sp>
      <p:sp>
        <p:nvSpPr>
          <p:cNvPr id="5" name="TextBox 4">
            <a:extLst>
              <a:ext uri="{FF2B5EF4-FFF2-40B4-BE49-F238E27FC236}">
                <a16:creationId xmlns:a16="http://schemas.microsoft.com/office/drawing/2014/main" id="{F825BF56-8962-A454-D0CF-EFB2FA69A141}"/>
              </a:ext>
            </a:extLst>
          </p:cNvPr>
          <p:cNvSpPr txBox="1"/>
          <p:nvPr/>
        </p:nvSpPr>
        <p:spPr>
          <a:xfrm>
            <a:off x="481447" y="3222174"/>
            <a:ext cx="2483978" cy="646331"/>
          </a:xfrm>
          <a:prstGeom prst="rect">
            <a:avLst/>
          </a:prstGeom>
          <a:solidFill>
            <a:srgbClr val="92D050"/>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NERC Alert </a:t>
            </a:r>
            <a:br>
              <a:rPr lang="en-US" sz="1800" dirty="0">
                <a:solidFill>
                  <a:schemeClr val="bg1"/>
                </a:solidFill>
              </a:rPr>
            </a:br>
            <a:r>
              <a:rPr lang="en-US" sz="1800" dirty="0">
                <a:solidFill>
                  <a:schemeClr val="bg1"/>
                </a:solidFill>
              </a:rPr>
              <a:t>Levels 2 &amp; 3</a:t>
            </a:r>
          </a:p>
        </p:txBody>
      </p:sp>
      <p:sp>
        <p:nvSpPr>
          <p:cNvPr id="11" name="TextBox 10">
            <a:extLst>
              <a:ext uri="{FF2B5EF4-FFF2-40B4-BE49-F238E27FC236}">
                <a16:creationId xmlns:a16="http://schemas.microsoft.com/office/drawing/2014/main" id="{6A91C444-E6DF-67DE-0ADD-D265E7037A4D}"/>
              </a:ext>
            </a:extLst>
          </p:cNvPr>
          <p:cNvSpPr txBox="1"/>
          <p:nvPr/>
        </p:nvSpPr>
        <p:spPr>
          <a:xfrm>
            <a:off x="481447" y="4802321"/>
            <a:ext cx="2483978" cy="646331"/>
          </a:xfrm>
          <a:prstGeom prst="rect">
            <a:avLst/>
          </a:prstGeom>
          <a:solidFill>
            <a:schemeClr val="accent6">
              <a:lumMod val="50000"/>
              <a:lumOff val="50000"/>
            </a:schemeClr>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Technical</a:t>
            </a:r>
            <a:br>
              <a:rPr lang="en-US" sz="1800" dirty="0">
                <a:solidFill>
                  <a:schemeClr val="bg1"/>
                </a:solidFill>
              </a:rPr>
            </a:br>
            <a:r>
              <a:rPr lang="en-US" sz="1800" dirty="0">
                <a:solidFill>
                  <a:schemeClr val="bg1"/>
                </a:solidFill>
              </a:rPr>
              <a:t>Engagement</a:t>
            </a:r>
          </a:p>
        </p:txBody>
      </p:sp>
      <p:sp>
        <p:nvSpPr>
          <p:cNvPr id="17" name="TextBox 16">
            <a:extLst>
              <a:ext uri="{FF2B5EF4-FFF2-40B4-BE49-F238E27FC236}">
                <a16:creationId xmlns:a16="http://schemas.microsoft.com/office/drawing/2014/main" id="{0F1C38E7-6CA3-5BA5-2673-65C20AC59F9E}"/>
              </a:ext>
            </a:extLst>
          </p:cNvPr>
          <p:cNvSpPr txBox="1"/>
          <p:nvPr/>
        </p:nvSpPr>
        <p:spPr>
          <a:xfrm>
            <a:off x="8438331" y="1770364"/>
            <a:ext cx="2483978" cy="646331"/>
          </a:xfrm>
          <a:prstGeom prst="rect">
            <a:avLst/>
          </a:prstGeom>
          <a:solidFill>
            <a:srgbClr val="C00000"/>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Reliability Standards</a:t>
            </a:r>
          </a:p>
        </p:txBody>
      </p:sp>
      <p:sp>
        <p:nvSpPr>
          <p:cNvPr id="19" name="TextBox 18">
            <a:extLst>
              <a:ext uri="{FF2B5EF4-FFF2-40B4-BE49-F238E27FC236}">
                <a16:creationId xmlns:a16="http://schemas.microsoft.com/office/drawing/2014/main" id="{F196E5F8-73F6-623D-0DE0-51A5356A69C2}"/>
              </a:ext>
            </a:extLst>
          </p:cNvPr>
          <p:cNvSpPr txBox="1"/>
          <p:nvPr/>
        </p:nvSpPr>
        <p:spPr>
          <a:xfrm>
            <a:off x="8438331" y="3222174"/>
            <a:ext cx="2483978" cy="646331"/>
          </a:xfrm>
          <a:prstGeom prst="rect">
            <a:avLst/>
          </a:prstGeom>
          <a:solidFill>
            <a:srgbClr val="E7BB19"/>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Reliability Assessments</a:t>
            </a:r>
          </a:p>
        </p:txBody>
      </p:sp>
      <p:sp>
        <p:nvSpPr>
          <p:cNvPr id="21" name="TextBox 20">
            <a:extLst>
              <a:ext uri="{FF2B5EF4-FFF2-40B4-BE49-F238E27FC236}">
                <a16:creationId xmlns:a16="http://schemas.microsoft.com/office/drawing/2014/main" id="{6F4D8C48-73C8-C5A3-A581-73316DBE54CA}"/>
              </a:ext>
            </a:extLst>
          </p:cNvPr>
          <p:cNvSpPr txBox="1"/>
          <p:nvPr/>
        </p:nvSpPr>
        <p:spPr>
          <a:xfrm>
            <a:off x="8438331" y="4802321"/>
            <a:ext cx="2483978" cy="646331"/>
          </a:xfrm>
          <a:prstGeom prst="rect">
            <a:avLst/>
          </a:prstGeom>
          <a:solidFill>
            <a:srgbClr val="FFC000"/>
          </a:solidFill>
        </p:spPr>
        <p:txBody>
          <a:bodyPr wrap="square" rtlCol="0">
            <a:spAutoFit/>
          </a:bodyPr>
          <a:lstStyle>
            <a:defPPr>
              <a:defRPr lang="en-US"/>
            </a:defPPr>
            <a:lvl1pPr>
              <a:defRPr sz="1200" b="1" i="0">
                <a:solidFill>
                  <a:srgbClr val="00B0F0"/>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solidFill>
                  <a:schemeClr val="bg1"/>
                </a:solidFill>
              </a:rPr>
              <a:t>NERC Alert </a:t>
            </a:r>
            <a:br>
              <a:rPr lang="en-US" sz="1800" dirty="0">
                <a:solidFill>
                  <a:schemeClr val="bg1"/>
                </a:solidFill>
              </a:rPr>
            </a:br>
            <a:r>
              <a:rPr lang="en-US" sz="1800" dirty="0">
                <a:solidFill>
                  <a:schemeClr val="bg1"/>
                </a:solidFill>
              </a:rPr>
              <a:t>Level 1</a:t>
            </a:r>
          </a:p>
        </p:txBody>
      </p:sp>
    </p:spTree>
    <p:extLst>
      <p:ext uri="{BB962C8B-B14F-4D97-AF65-F5344CB8AC3E}">
        <p14:creationId xmlns:p14="http://schemas.microsoft.com/office/powerpoint/2010/main" val="21729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D6ABAD-12BA-4981-4F78-ED921C3960B5}"/>
              </a:ext>
            </a:extLst>
          </p:cNvPr>
          <p:cNvSpPr>
            <a:spLocks noGrp="1"/>
          </p:cNvSpPr>
          <p:nvPr>
            <p:ph type="title"/>
          </p:nvPr>
        </p:nvSpPr>
        <p:spPr/>
        <p:txBody>
          <a:bodyPr/>
          <a:lstStyle/>
          <a:p>
            <a:r>
              <a:rPr lang="en-US" dirty="0"/>
              <a:t>Recent Assessment Findings</a:t>
            </a:r>
          </a:p>
        </p:txBody>
      </p:sp>
      <p:graphicFrame>
        <p:nvGraphicFramePr>
          <p:cNvPr id="5" name="Diagram 4">
            <a:extLst>
              <a:ext uri="{FF2B5EF4-FFF2-40B4-BE49-F238E27FC236}">
                <a16:creationId xmlns:a16="http://schemas.microsoft.com/office/drawing/2014/main" id="{D621FC74-C261-B465-1D8D-56E26070A7F5}"/>
              </a:ext>
            </a:extLst>
          </p:cNvPr>
          <p:cNvGraphicFramePr/>
          <p:nvPr>
            <p:extLst>
              <p:ext uri="{D42A27DB-BD31-4B8C-83A1-F6EECF244321}">
                <p14:modId xmlns:p14="http://schemas.microsoft.com/office/powerpoint/2010/main" val="2821776555"/>
              </p:ext>
            </p:extLst>
          </p:nvPr>
        </p:nvGraphicFramePr>
        <p:xfrm>
          <a:off x="530390" y="1143000"/>
          <a:ext cx="1112748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98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9900-A185-2E16-ECA6-C015262E6F8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6E20B4-4CE0-EDB5-F4CA-98D6EA389B55}"/>
              </a:ext>
            </a:extLst>
          </p:cNvPr>
          <p:cNvSpPr>
            <a:spLocks noGrp="1"/>
          </p:cNvSpPr>
          <p:nvPr>
            <p:ph type="title"/>
          </p:nvPr>
        </p:nvSpPr>
        <p:spPr>
          <a:xfrm>
            <a:off x="3860803" y="152400"/>
            <a:ext cx="8026399" cy="655638"/>
          </a:xfrm>
        </p:spPr>
        <p:txBody>
          <a:bodyPr/>
          <a:lstStyle/>
          <a:p>
            <a:pPr lvl="0"/>
            <a:r>
              <a:rPr lang="en-US" dirty="0"/>
              <a:t>Risk of Energy Shortfalls</a:t>
            </a:r>
          </a:p>
        </p:txBody>
      </p:sp>
      <p:sp>
        <p:nvSpPr>
          <p:cNvPr id="3" name="TextBox 2">
            <a:extLst>
              <a:ext uri="{FF2B5EF4-FFF2-40B4-BE49-F238E27FC236}">
                <a16:creationId xmlns:a16="http://schemas.microsoft.com/office/drawing/2014/main" id="{1666D611-F350-C7F9-2EB0-E1C6AFC108F8}"/>
              </a:ext>
            </a:extLst>
          </p:cNvPr>
          <p:cNvSpPr txBox="1"/>
          <p:nvPr/>
        </p:nvSpPr>
        <p:spPr>
          <a:xfrm>
            <a:off x="9501638" y="3534131"/>
            <a:ext cx="2590801" cy="861774"/>
          </a:xfrm>
          <a:prstGeom prst="rect">
            <a:avLst/>
          </a:prstGeom>
          <a:noFill/>
        </p:spPr>
        <p:txBody>
          <a:bodyPr wrap="square" rtlCol="0">
            <a:spAutoFit/>
          </a:bodyPr>
          <a:lstStyle/>
          <a:p>
            <a:pPr marL="0" lvl="1"/>
            <a:r>
              <a:rPr lang="en-US" sz="1000" i="0" dirty="0"/>
              <a:t>Note: Risk Determination using established resource adequacy criteria (1-day-in-10 years) and National Academy of Engineering Report Criteria for load-loss and unserved energy</a:t>
            </a:r>
            <a:endParaRPr lang="en-US" sz="1400" i="0" dirty="0"/>
          </a:p>
        </p:txBody>
      </p:sp>
      <p:sp>
        <p:nvSpPr>
          <p:cNvPr id="4" name="TextBox 3">
            <a:extLst>
              <a:ext uri="{FF2B5EF4-FFF2-40B4-BE49-F238E27FC236}">
                <a16:creationId xmlns:a16="http://schemas.microsoft.com/office/drawing/2014/main" id="{7D3B5F43-F65E-A24C-81F8-4C5FD2827FE1}"/>
              </a:ext>
            </a:extLst>
          </p:cNvPr>
          <p:cNvSpPr txBox="1"/>
          <p:nvPr/>
        </p:nvSpPr>
        <p:spPr>
          <a:xfrm>
            <a:off x="9472406" y="1506416"/>
            <a:ext cx="2707871" cy="2031325"/>
          </a:xfrm>
          <a:prstGeom prst="rect">
            <a:avLst/>
          </a:prstGeom>
          <a:noFill/>
        </p:spPr>
        <p:txBody>
          <a:bodyPr wrap="square" rtlCol="0">
            <a:spAutoFit/>
          </a:bodyPr>
          <a:lstStyle/>
          <a:p>
            <a:r>
              <a:rPr lang="en-US" sz="1400" b="1" i="0" dirty="0">
                <a:latin typeface="+mn-lt"/>
              </a:rPr>
              <a:t>High Risk</a:t>
            </a:r>
            <a:r>
              <a:rPr lang="en-US" sz="1400" i="0" dirty="0">
                <a:latin typeface="+mn-lt"/>
              </a:rPr>
              <a:t> – Shortfalls may occur at normal peak conditions</a:t>
            </a:r>
            <a:br>
              <a:rPr lang="en-US" sz="1400" i="0" dirty="0">
                <a:latin typeface="+mn-lt"/>
              </a:rPr>
            </a:br>
            <a:endParaRPr lang="en-US" sz="1400" i="0" dirty="0">
              <a:latin typeface="+mn-lt"/>
            </a:endParaRPr>
          </a:p>
          <a:p>
            <a:r>
              <a:rPr lang="en-US" sz="1400" b="1" i="0" dirty="0">
                <a:latin typeface="+mn-lt"/>
              </a:rPr>
              <a:t>Elevated Risk</a:t>
            </a:r>
            <a:r>
              <a:rPr lang="en-US" sz="1400" i="0" dirty="0">
                <a:latin typeface="+mn-lt"/>
              </a:rPr>
              <a:t> – Shortfalls may occur in extreme conditions</a:t>
            </a:r>
            <a:br>
              <a:rPr lang="en-US" sz="1400" i="0" dirty="0">
                <a:latin typeface="+mn-lt"/>
              </a:rPr>
            </a:br>
            <a:endParaRPr lang="en-US" sz="1400" b="1" i="0" dirty="0">
              <a:latin typeface="+mn-lt"/>
            </a:endParaRPr>
          </a:p>
          <a:p>
            <a:r>
              <a:rPr lang="en-US" sz="1400" b="1" i="0" dirty="0">
                <a:latin typeface="+mn-lt"/>
              </a:rPr>
              <a:t>Normal Risk</a:t>
            </a:r>
            <a:r>
              <a:rPr lang="en-US" sz="1400" i="0" dirty="0">
                <a:latin typeface="+mn-lt"/>
              </a:rPr>
              <a:t> – Low likelihood of electricity supply shortfall</a:t>
            </a:r>
          </a:p>
          <a:p>
            <a:endParaRPr lang="en-US" sz="1400" i="0" dirty="0">
              <a:latin typeface="+mn-lt"/>
            </a:endParaRPr>
          </a:p>
        </p:txBody>
      </p:sp>
      <p:grpSp>
        <p:nvGrpSpPr>
          <p:cNvPr id="5" name="Group 4">
            <a:extLst>
              <a:ext uri="{FF2B5EF4-FFF2-40B4-BE49-F238E27FC236}">
                <a16:creationId xmlns:a16="http://schemas.microsoft.com/office/drawing/2014/main" id="{91D52D60-54F1-8059-4D14-09815F2A8FFE}"/>
              </a:ext>
            </a:extLst>
          </p:cNvPr>
          <p:cNvGrpSpPr/>
          <p:nvPr/>
        </p:nvGrpSpPr>
        <p:grpSpPr>
          <a:xfrm>
            <a:off x="417088" y="1143000"/>
            <a:ext cx="8648946" cy="5343127"/>
            <a:chOff x="457200" y="1286273"/>
            <a:chExt cx="8648946" cy="5343127"/>
          </a:xfrm>
        </p:grpSpPr>
        <p:grpSp>
          <p:nvGrpSpPr>
            <p:cNvPr id="6" name="Group 5">
              <a:extLst>
                <a:ext uri="{FF2B5EF4-FFF2-40B4-BE49-F238E27FC236}">
                  <a16:creationId xmlns:a16="http://schemas.microsoft.com/office/drawing/2014/main" id="{4E395B72-7498-942D-3BC8-D157BB02CB3E}"/>
                </a:ext>
              </a:extLst>
            </p:cNvPr>
            <p:cNvGrpSpPr/>
            <p:nvPr/>
          </p:nvGrpSpPr>
          <p:grpSpPr>
            <a:xfrm>
              <a:off x="457200" y="1286273"/>
              <a:ext cx="8370361" cy="5343127"/>
              <a:chOff x="533400" y="1133873"/>
              <a:chExt cx="8370361" cy="5343127"/>
            </a:xfrm>
          </p:grpSpPr>
          <p:pic>
            <p:nvPicPr>
              <p:cNvPr id="33" name="Picture 2">
                <a:extLst>
                  <a:ext uri="{FF2B5EF4-FFF2-40B4-BE49-F238E27FC236}">
                    <a16:creationId xmlns:a16="http://schemas.microsoft.com/office/drawing/2014/main" id="{FF435727-6D38-C1F4-DD19-5025DB06B3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61" y="1133873"/>
                <a:ext cx="8305800" cy="519563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518A56CE-F26B-3247-D8D5-548C3267592C}"/>
                  </a:ext>
                </a:extLst>
              </p:cNvPr>
              <p:cNvSpPr/>
              <p:nvPr/>
            </p:nvSpPr>
            <p:spPr bwMode="auto">
              <a:xfrm>
                <a:off x="533400" y="5562600"/>
                <a:ext cx="3429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5" name="Rectangle 34">
                <a:extLst>
                  <a:ext uri="{FF2B5EF4-FFF2-40B4-BE49-F238E27FC236}">
                    <a16:creationId xmlns:a16="http://schemas.microsoft.com/office/drawing/2014/main" id="{53FFA290-E93D-369C-A1F5-4E8FF22A9F00}"/>
                  </a:ext>
                </a:extLst>
              </p:cNvPr>
              <p:cNvSpPr/>
              <p:nvPr/>
            </p:nvSpPr>
            <p:spPr bwMode="auto">
              <a:xfrm>
                <a:off x="7086600" y="4772025"/>
                <a:ext cx="1119394"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grpSp>
        <p:sp>
          <p:nvSpPr>
            <p:cNvPr id="8" name="Rectangle 7">
              <a:extLst>
                <a:ext uri="{FF2B5EF4-FFF2-40B4-BE49-F238E27FC236}">
                  <a16:creationId xmlns:a16="http://schemas.microsoft.com/office/drawing/2014/main" id="{7B799E41-7085-B818-D39E-E56BC248302E}"/>
                </a:ext>
              </a:extLst>
            </p:cNvPr>
            <p:cNvSpPr/>
            <p:nvPr/>
          </p:nvSpPr>
          <p:spPr bwMode="auto">
            <a:xfrm>
              <a:off x="521761" y="1343025"/>
              <a:ext cx="2069283" cy="5334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84" charset="-128"/>
                </a:rPr>
                <a:t>Limited Imports in Extreme Cold Weather</a:t>
              </a:r>
            </a:p>
          </p:txBody>
        </p:sp>
        <p:sp>
          <p:nvSpPr>
            <p:cNvPr id="9" name="Rectangle 8">
              <a:extLst>
                <a:ext uri="{FF2B5EF4-FFF2-40B4-BE49-F238E27FC236}">
                  <a16:creationId xmlns:a16="http://schemas.microsoft.com/office/drawing/2014/main" id="{8B8449AE-7979-E169-66FE-120E61F0B2C6}"/>
                </a:ext>
              </a:extLst>
            </p:cNvPr>
            <p:cNvSpPr/>
            <p:nvPr/>
          </p:nvSpPr>
          <p:spPr bwMode="auto">
            <a:xfrm>
              <a:off x="1706534" y="5715000"/>
              <a:ext cx="1928607" cy="5334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84" charset="-128"/>
                </a:rPr>
                <a:t>Limited Dispatchable Generation</a:t>
              </a:r>
            </a:p>
          </p:txBody>
        </p:sp>
        <p:sp>
          <p:nvSpPr>
            <p:cNvPr id="10" name="Rectangle 9">
              <a:extLst>
                <a:ext uri="{FF2B5EF4-FFF2-40B4-BE49-F238E27FC236}">
                  <a16:creationId xmlns:a16="http://schemas.microsoft.com/office/drawing/2014/main" id="{377CD204-AB46-079C-B4BB-CB6DAA80B78A}"/>
                </a:ext>
              </a:extLst>
            </p:cNvPr>
            <p:cNvSpPr/>
            <p:nvPr/>
          </p:nvSpPr>
          <p:spPr bwMode="auto">
            <a:xfrm>
              <a:off x="7177539" y="5113166"/>
              <a:ext cx="1928607" cy="5334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84" charset="-128"/>
                </a:rPr>
                <a:t>Generator Retirements</a:t>
              </a:r>
            </a:p>
          </p:txBody>
        </p:sp>
        <p:sp>
          <p:nvSpPr>
            <p:cNvPr id="11" name="Rectangle 10">
              <a:extLst>
                <a:ext uri="{FF2B5EF4-FFF2-40B4-BE49-F238E27FC236}">
                  <a16:creationId xmlns:a16="http://schemas.microsoft.com/office/drawing/2014/main" id="{95D12153-649B-A477-8313-E8CDD4C8CD14}"/>
                </a:ext>
              </a:extLst>
            </p:cNvPr>
            <p:cNvSpPr/>
            <p:nvPr/>
          </p:nvSpPr>
          <p:spPr bwMode="auto">
            <a:xfrm>
              <a:off x="5348738" y="1308882"/>
              <a:ext cx="1928607" cy="349934"/>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ＭＳ Ｐゴシック" pitchFamily="84" charset="-128"/>
                </a:rPr>
                <a:t>Demand Growth</a:t>
              </a:r>
            </a:p>
          </p:txBody>
        </p:sp>
        <p:cxnSp>
          <p:nvCxnSpPr>
            <p:cNvPr id="12" name="Straight Arrow Connector 11">
              <a:extLst>
                <a:ext uri="{FF2B5EF4-FFF2-40B4-BE49-F238E27FC236}">
                  <a16:creationId xmlns:a16="http://schemas.microsoft.com/office/drawing/2014/main" id="{3A0CBBF7-0610-49E1-27ED-7F63566C2145}"/>
                </a:ext>
              </a:extLst>
            </p:cNvPr>
            <p:cNvCxnSpPr>
              <a:cxnSpLocks/>
              <a:stCxn id="9" idx="0"/>
            </p:cNvCxnSpPr>
            <p:nvPr/>
          </p:nvCxnSpPr>
          <p:spPr bwMode="auto">
            <a:xfrm flipH="1" flipV="1">
              <a:off x="2453138" y="4924425"/>
              <a:ext cx="217700" cy="79057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62C7877-3EE0-C337-7FEA-1822608B6956}"/>
                </a:ext>
              </a:extLst>
            </p:cNvPr>
            <p:cNvCxnSpPr>
              <a:cxnSpLocks/>
              <a:stCxn id="9" idx="0"/>
            </p:cNvCxnSpPr>
            <p:nvPr/>
          </p:nvCxnSpPr>
          <p:spPr bwMode="auto">
            <a:xfrm flipV="1">
              <a:off x="2670838" y="2602039"/>
              <a:ext cx="1081374" cy="311296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5533249-B25B-4D34-2F8F-2AF6DC604539}"/>
                </a:ext>
              </a:extLst>
            </p:cNvPr>
            <p:cNvCxnSpPr>
              <a:cxnSpLocks/>
              <a:stCxn id="8" idx="2"/>
            </p:cNvCxnSpPr>
            <p:nvPr/>
          </p:nvCxnSpPr>
          <p:spPr bwMode="auto">
            <a:xfrm>
              <a:off x="1556403" y="1876425"/>
              <a:ext cx="150131" cy="40726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91C88FF-CB52-D8FB-CDB8-F5E5E7E9CD15}"/>
                </a:ext>
              </a:extLst>
            </p:cNvPr>
            <p:cNvCxnSpPr>
              <a:cxnSpLocks/>
              <a:stCxn id="9" idx="0"/>
            </p:cNvCxnSpPr>
            <p:nvPr/>
          </p:nvCxnSpPr>
          <p:spPr bwMode="auto">
            <a:xfrm flipV="1">
              <a:off x="2670838" y="4924425"/>
              <a:ext cx="1844002" cy="79057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AEA3B5A8-969E-19FA-D654-98BA8398722F}"/>
                </a:ext>
              </a:extLst>
            </p:cNvPr>
            <p:cNvCxnSpPr>
              <a:cxnSpLocks/>
              <a:stCxn id="11" idx="2"/>
            </p:cNvCxnSpPr>
            <p:nvPr/>
          </p:nvCxnSpPr>
          <p:spPr bwMode="auto">
            <a:xfrm flipH="1">
              <a:off x="4674661" y="1658816"/>
              <a:ext cx="1638381" cy="3499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9745B7F-4F45-257D-DBC4-FAE0B0D777C6}"/>
                </a:ext>
              </a:extLst>
            </p:cNvPr>
            <p:cNvCxnSpPr>
              <a:cxnSpLocks/>
              <a:stCxn id="11" idx="2"/>
            </p:cNvCxnSpPr>
            <p:nvPr/>
          </p:nvCxnSpPr>
          <p:spPr bwMode="auto">
            <a:xfrm>
              <a:off x="6313042" y="1658816"/>
              <a:ext cx="178696" cy="351358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1F866A9-2FED-0E24-D082-EF02A17CB500}"/>
                </a:ext>
              </a:extLst>
            </p:cNvPr>
            <p:cNvCxnSpPr>
              <a:cxnSpLocks/>
              <a:stCxn id="11" idx="2"/>
            </p:cNvCxnSpPr>
            <p:nvPr/>
          </p:nvCxnSpPr>
          <p:spPr bwMode="auto">
            <a:xfrm>
              <a:off x="6313042" y="1658816"/>
              <a:ext cx="0" cy="277518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A3CEDED-DF97-D84E-2031-D71CC4BDEE39}"/>
                </a:ext>
              </a:extLst>
            </p:cNvPr>
            <p:cNvCxnSpPr>
              <a:cxnSpLocks/>
              <a:stCxn id="10" idx="1"/>
            </p:cNvCxnSpPr>
            <p:nvPr/>
          </p:nvCxnSpPr>
          <p:spPr bwMode="auto">
            <a:xfrm flipH="1" flipV="1">
              <a:off x="5069989" y="4096375"/>
              <a:ext cx="2107550" cy="128349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20" name="Picture 2">
              <a:extLst>
                <a:ext uri="{FF2B5EF4-FFF2-40B4-BE49-F238E27FC236}">
                  <a16:creationId xmlns:a16="http://schemas.microsoft.com/office/drawing/2014/main" id="{E09A92B7-A791-9ED9-7D5B-6C338986E8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100" t="23287" r="17144" b="63469"/>
            <a:stretch>
              <a:fillRect/>
            </a:stretch>
          </p:blipFill>
          <p:spPr bwMode="auto">
            <a:xfrm>
              <a:off x="6778574" y="2283692"/>
              <a:ext cx="749741" cy="63669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9D4FF639-FFC4-AADC-229F-A5182E0EBC16}"/>
                </a:ext>
              </a:extLst>
            </p:cNvPr>
            <p:cNvCxnSpPr>
              <a:cxnSpLocks/>
              <a:stCxn id="10" idx="1"/>
            </p:cNvCxnSpPr>
            <p:nvPr/>
          </p:nvCxnSpPr>
          <p:spPr bwMode="auto">
            <a:xfrm flipH="1" flipV="1">
              <a:off x="6505732" y="4625804"/>
              <a:ext cx="671807" cy="7540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DE0E36D-6562-5F6A-0B5D-1F315EA23747}"/>
                </a:ext>
              </a:extLst>
            </p:cNvPr>
            <p:cNvCxnSpPr>
              <a:cxnSpLocks/>
              <a:stCxn id="11" idx="2"/>
            </p:cNvCxnSpPr>
            <p:nvPr/>
          </p:nvCxnSpPr>
          <p:spPr bwMode="auto">
            <a:xfrm>
              <a:off x="6313042" y="1658816"/>
              <a:ext cx="864497" cy="218508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pic>
          <p:nvPicPr>
            <p:cNvPr id="23" name="Picture 2">
              <a:extLst>
                <a:ext uri="{FF2B5EF4-FFF2-40B4-BE49-F238E27FC236}">
                  <a16:creationId xmlns:a16="http://schemas.microsoft.com/office/drawing/2014/main" id="{57533B88-B6AA-7A58-C02E-843F2CB919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73" t="21718" r="33771" b="75643"/>
            <a:stretch>
              <a:fillRect/>
            </a:stretch>
          </p:blipFill>
          <p:spPr bwMode="auto">
            <a:xfrm>
              <a:off x="5651851" y="2710235"/>
              <a:ext cx="305114" cy="3056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636E4C00-9441-64BA-041C-235BC4FF7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473" t="21718" r="33771" b="65038"/>
            <a:stretch>
              <a:fillRect/>
            </a:stretch>
          </p:blipFill>
          <p:spPr bwMode="auto">
            <a:xfrm>
              <a:off x="5120138" y="2463930"/>
              <a:ext cx="749741" cy="63669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6EC539BA-6CB7-70CF-0603-D0A66B0FF705}"/>
                </a:ext>
              </a:extLst>
            </p:cNvPr>
            <p:cNvCxnSpPr>
              <a:cxnSpLocks/>
              <a:stCxn id="11" idx="2"/>
            </p:cNvCxnSpPr>
            <p:nvPr/>
          </p:nvCxnSpPr>
          <p:spPr bwMode="auto">
            <a:xfrm flipH="1">
              <a:off x="4681612" y="1658816"/>
              <a:ext cx="1631430" cy="420858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23EF1A69-385C-04EF-4AE6-3BC43B46551A}"/>
                </a:ext>
              </a:extLst>
            </p:cNvPr>
            <p:cNvCxnSpPr>
              <a:cxnSpLocks/>
              <a:stCxn id="11" idx="2"/>
            </p:cNvCxnSpPr>
            <p:nvPr/>
          </p:nvCxnSpPr>
          <p:spPr bwMode="auto">
            <a:xfrm flipH="1">
              <a:off x="5448545" y="1658816"/>
              <a:ext cx="864497" cy="86926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pic>
        <p:nvPicPr>
          <p:cNvPr id="2" name="Picture 1">
            <a:extLst>
              <a:ext uri="{FF2B5EF4-FFF2-40B4-BE49-F238E27FC236}">
                <a16:creationId xmlns:a16="http://schemas.microsoft.com/office/drawing/2014/main" id="{AE810ABF-5BF8-2894-4326-2DDBBD3D8569}"/>
              </a:ext>
            </a:extLst>
          </p:cNvPr>
          <p:cNvPicPr>
            <a:picLocks noChangeAspect="1"/>
          </p:cNvPicPr>
          <p:nvPr/>
        </p:nvPicPr>
        <p:blipFill>
          <a:blip r:embed="rId4"/>
          <a:srcRect l="77309" t="70708" r="20040" b="26541"/>
          <a:stretch>
            <a:fillRect/>
          </a:stretch>
        </p:blipFill>
        <p:spPr>
          <a:xfrm>
            <a:off x="9210894" y="1563859"/>
            <a:ext cx="290744" cy="188741"/>
          </a:xfrm>
          <a:prstGeom prst="rect">
            <a:avLst/>
          </a:prstGeom>
        </p:spPr>
      </p:pic>
      <p:pic>
        <p:nvPicPr>
          <p:cNvPr id="27" name="Picture 26">
            <a:extLst>
              <a:ext uri="{FF2B5EF4-FFF2-40B4-BE49-F238E27FC236}">
                <a16:creationId xmlns:a16="http://schemas.microsoft.com/office/drawing/2014/main" id="{5ABB2991-A562-8659-46D2-7FBDDB03F4E8}"/>
              </a:ext>
            </a:extLst>
          </p:cNvPr>
          <p:cNvPicPr>
            <a:picLocks noChangeAspect="1"/>
          </p:cNvPicPr>
          <p:nvPr/>
        </p:nvPicPr>
        <p:blipFill>
          <a:blip r:embed="rId4"/>
          <a:srcRect l="77611" t="75155" r="19738" b="22094"/>
          <a:stretch>
            <a:fillRect/>
          </a:stretch>
        </p:blipFill>
        <p:spPr>
          <a:xfrm>
            <a:off x="9253306" y="2209800"/>
            <a:ext cx="290744" cy="188741"/>
          </a:xfrm>
          <a:prstGeom prst="rect">
            <a:avLst/>
          </a:prstGeom>
        </p:spPr>
      </p:pic>
      <p:pic>
        <p:nvPicPr>
          <p:cNvPr id="28" name="Picture 27">
            <a:extLst>
              <a:ext uri="{FF2B5EF4-FFF2-40B4-BE49-F238E27FC236}">
                <a16:creationId xmlns:a16="http://schemas.microsoft.com/office/drawing/2014/main" id="{4295845D-F34D-270F-AC4A-001C47A5DF71}"/>
              </a:ext>
            </a:extLst>
          </p:cNvPr>
          <p:cNvPicPr>
            <a:picLocks noChangeAspect="1"/>
          </p:cNvPicPr>
          <p:nvPr/>
        </p:nvPicPr>
        <p:blipFill>
          <a:blip r:embed="rId4"/>
          <a:srcRect l="77202" t="79336" r="20147" b="17913"/>
          <a:stretch>
            <a:fillRect/>
          </a:stretch>
        </p:blipFill>
        <p:spPr>
          <a:xfrm>
            <a:off x="9201491" y="2859259"/>
            <a:ext cx="290744" cy="188741"/>
          </a:xfrm>
          <a:prstGeom prst="rect">
            <a:avLst/>
          </a:prstGeom>
        </p:spPr>
      </p:pic>
    </p:spTree>
    <p:extLst>
      <p:ext uri="{BB962C8B-B14F-4D97-AF65-F5344CB8AC3E}">
        <p14:creationId xmlns:p14="http://schemas.microsoft.com/office/powerpoint/2010/main" val="3454218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Widescreen 16x9).potx" id="{37B45A3A-536E-47C6-A46E-70DC39572A8C}" vid="{0BEAB6DD-D04B-463B-A079-BED079838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5791dc2f-bec3-4696-a411-6fa74e0005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9C0264F0D17F41A45FA4B089EC314B" ma:contentTypeVersion="5" ma:contentTypeDescription="Create a new document." ma:contentTypeScope="" ma:versionID="1300d7bcc6e78871e831d47e897746dc">
  <xsd:schema xmlns:xsd="http://www.w3.org/2001/XMLSchema" xmlns:xs="http://www.w3.org/2001/XMLSchema" xmlns:p="http://schemas.microsoft.com/office/2006/metadata/properties" xmlns:ns3="5791dc2f-bec3-4696-a411-6fa74e00051a" targetNamespace="http://schemas.microsoft.com/office/2006/metadata/properties" ma:root="true" ma:fieldsID="1f295c1c2e12dd170a267356940c31d2" ns3:_="">
    <xsd:import namespace="5791dc2f-bec3-4696-a411-6fa74e00051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1dc2f-bec3-4696-a411-6fa74e00051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1EF14B-9FC4-4933-9DF9-300B895476B4}">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5791dc2f-bec3-4696-a411-6fa74e00051a"/>
    <ds:schemaRef ds:uri="http://purl.org/dc/elements/1.1/"/>
  </ds:schemaRefs>
</ds:datastoreItem>
</file>

<file path=customXml/itemProps2.xml><?xml version="1.0" encoding="utf-8"?>
<ds:datastoreItem xmlns:ds="http://schemas.openxmlformats.org/officeDocument/2006/customXml" ds:itemID="{57BAA779-24A5-48B6-AC29-93314CD48DAE}">
  <ds:schemaRefs>
    <ds:schemaRef ds:uri="http://schemas.microsoft.com/sharepoint/v3/contenttype/forms"/>
  </ds:schemaRefs>
</ds:datastoreItem>
</file>

<file path=customXml/itemProps3.xml><?xml version="1.0" encoding="utf-8"?>
<ds:datastoreItem xmlns:ds="http://schemas.openxmlformats.org/officeDocument/2006/customXml" ds:itemID="{75726E9C-A2C4-4D47-8827-78A7B27CD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1dc2f-bec3-4696-a411-6fa74e000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ac25473-bb91-4a6f-afab-8ab26c3ec881}" enabled="1" method="Standard" siteId="{a2d34bfa-bd5b-4dc3-9a2e-098f99296771}" removed="0"/>
</clbl:labelList>
</file>

<file path=docProps/app.xml><?xml version="1.0" encoding="utf-8"?>
<Properties xmlns="http://schemas.openxmlformats.org/officeDocument/2006/extended-properties" xmlns:vt="http://schemas.openxmlformats.org/officeDocument/2006/docPropsVTypes">
  <Template>NERC PowerPoint (Widescreen 16x9) (2)</Template>
  <TotalTime>9524</TotalTime>
  <Words>1217</Words>
  <Application>Microsoft Office PowerPoint</Application>
  <PresentationFormat>Widescreen</PresentationFormat>
  <Paragraphs>135</Paragraphs>
  <Slides>19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Lucida Grande</vt:lpstr>
      <vt:lpstr>Roboto</vt:lpstr>
      <vt:lpstr>Tahoma</vt:lpstr>
      <vt:lpstr>Verdana</vt:lpstr>
      <vt:lpstr>Wingdings</vt:lpstr>
      <vt:lpstr>NERCTheme</vt:lpstr>
      <vt:lpstr>PowerPoint Presentation</vt:lpstr>
      <vt:lpstr>PowerPoint Presentation</vt:lpstr>
      <vt:lpstr>Our Mission</vt:lpstr>
      <vt:lpstr>NERC’s History</vt:lpstr>
      <vt:lpstr>NERC’s Activities</vt:lpstr>
      <vt:lpstr>Risk Assessment</vt:lpstr>
      <vt:lpstr>Risk Mitigation</vt:lpstr>
      <vt:lpstr>Recent Assessment Findings</vt:lpstr>
      <vt:lpstr>Risk of Energy Shortfalls</vt:lpstr>
      <vt:lpstr>Significant Projected Generator Retirements</vt:lpstr>
      <vt:lpstr>Demand Growth Is Accelerating</vt:lpstr>
      <vt:lpstr>Weather Dependent Resources Dominate Queues</vt:lpstr>
      <vt:lpstr>Criticality of Natural Gas Intensifies</vt:lpstr>
      <vt:lpstr>Risks Headline</vt:lpstr>
      <vt:lpstr>Additional Risk Themes</vt:lpstr>
      <vt:lpstr>Headline Mitigation Strategy</vt:lpstr>
      <vt:lpstr>PowerPoint Presentation</vt:lpstr>
      <vt:lpstr>Iberian Blackout - Primary Contributing Factors</vt:lpstr>
      <vt:lpstr>PowerPoint Presentation</vt:lpstr>
    </vt:vector>
  </TitlesOfParts>
  <Manager/>
  <Company>NERC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NERC PowerPoint (widescreen 16x9)</dc:title>
  <dc:creator>Alex Carlson</dc:creator>
  <cp:keywords/>
  <cp:lastModifiedBy>Camilo Serna</cp:lastModifiedBy>
  <cp:revision>80</cp:revision>
  <dcterms:created xsi:type="dcterms:W3CDTF">2024-05-30T19:10:43Z</dcterms:created>
  <dcterms:modified xsi:type="dcterms:W3CDTF">2025-08-19T12:27:46Z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0x010100459C0264F0D17F41A45FA4B089EC314B</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54b13656-db7a-43d1-84d8-348da585d21c</vt:lpwstr>
  </property>
  <property fmtid="{D5CDD505-2E9C-101B-9397-08002B2CF9AE}" pid="6" name="_dlc_policyId">
    <vt:lpwstr/>
  </property>
  <property fmtid="{D5CDD505-2E9C-101B-9397-08002B2CF9AE}" pid="7" name="ItemRetentionFormula">
    <vt:lpwstr/>
  </property>
  <property fmtid="{D5CDD505-2E9C-101B-9397-08002B2CF9AE}" pid="8" name="TaxKeyword">
    <vt:lpwstr/>
  </property>
  <property fmtid="{D5CDD505-2E9C-101B-9397-08002B2CF9AE}" pid="9" name="Report Year">
    <vt:lpwstr>13586;#2024|2bb234d8-be67-4bf6-9589-b137a7c369e2</vt:lpwstr>
  </property>
  <property fmtid="{D5CDD505-2E9C-101B-9397-08002B2CF9AE}" pid="10" name="Document Status">
    <vt:lpwstr/>
  </property>
  <property fmtid="{D5CDD505-2E9C-101B-9397-08002B2CF9AE}" pid="11" name="LTEA Category">
    <vt:lpwstr>13883;#Presentation|95c40a25-d44e-42d2-b876-ce96bf87672c</vt:lpwstr>
  </property>
  <property fmtid="{D5CDD505-2E9C-101B-9397-08002B2CF9AE}" pid="12" name="Data Classification">
    <vt:lpwstr>14210;#Limited Disclosure|c168b1b4-d28f-4466-8bde-3de42a192d4f</vt:lpwstr>
  </property>
</Properties>
</file>